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24" autoAdjust="0"/>
    <p:restoredTop sz="94660"/>
  </p:normalViewPr>
  <p:slideViewPr>
    <p:cSldViewPr snapToGrid="0">
      <p:cViewPr varScale="1">
        <p:scale>
          <a:sx n="76" d="100"/>
          <a:sy n="76" d="100"/>
        </p:scale>
        <p:origin x="-90" y="-12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5"/>
          <p:cNvSpPr>
            <a:spLocks/>
          </p:cNvSpPr>
          <p:nvPr/>
        </p:nvSpPr>
        <p:spPr bwMode="auto">
          <a:xfrm>
            <a:off x="0" y="4324350"/>
            <a:ext cx="1744663" cy="777875"/>
          </a:xfrm>
          <a:custGeom>
            <a:avLst/>
            <a:gdLst>
              <a:gd name="T0" fmla="*/ 287 w 372"/>
              <a:gd name="T1" fmla="*/ 166 h 166"/>
              <a:gd name="T2" fmla="*/ 293 w 372"/>
              <a:gd name="T3" fmla="*/ 164 h 166"/>
              <a:gd name="T4" fmla="*/ 294 w 372"/>
              <a:gd name="T5" fmla="*/ 163 h 166"/>
              <a:gd name="T6" fmla="*/ 370 w 372"/>
              <a:gd name="T7" fmla="*/ 87 h 166"/>
              <a:gd name="T8" fmla="*/ 370 w 372"/>
              <a:gd name="T9" fmla="*/ 78 h 166"/>
              <a:gd name="T10" fmla="*/ 294 w 372"/>
              <a:gd name="T11" fmla="*/ 3 h 166"/>
              <a:gd name="T12" fmla="*/ 293 w 372"/>
              <a:gd name="T13" fmla="*/ 2 h 166"/>
              <a:gd name="T14" fmla="*/ 287 w 372"/>
              <a:gd name="T15" fmla="*/ 0 h 166"/>
              <a:gd name="T16" fmla="*/ 0 w 372"/>
              <a:gd name="T17" fmla="*/ 0 h 166"/>
              <a:gd name="T18" fmla="*/ 0 w 372"/>
              <a:gd name="T19" fmla="*/ 166 h 166"/>
              <a:gd name="T20" fmla="*/ 287 w 372"/>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42F397D1-4360-443C-8933-0EF7F343D35B}" type="datetimeFigureOut">
              <a:rPr lang="en-US">
                <a:solidFill>
                  <a:prstClr val="black">
                    <a:tint val="75000"/>
                  </a:prstClr>
                </a:solidFill>
              </a:rPr>
              <a:pPr>
                <a:defRPr/>
              </a:pPr>
              <a:t>10/10/2016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74A775F5-E017-4961-B713-CE7245D17606}" type="slidenum">
              <a:rPr lang="en-US"/>
              <a:pPr>
                <a:defRPr/>
              </a:pPr>
              <a:t>‹#›</a:t>
            </a:fld>
            <a:endParaRPr lang="en-US"/>
          </a:p>
        </p:txBody>
      </p:sp>
    </p:spTree>
    <p:extLst>
      <p:ext uri="{BB962C8B-B14F-4D97-AF65-F5344CB8AC3E}">
        <p14:creationId xmlns:p14="http://schemas.microsoft.com/office/powerpoint/2010/main" xmlns="" val="282937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F6954F-AF1E-4A92-8822-CD59F76B257E}" type="datetimeFigureOut">
              <a:rPr lang="en-US">
                <a:solidFill>
                  <a:prstClr val="black">
                    <a:tint val="75000"/>
                  </a:prstClr>
                </a:solidFill>
              </a:rPr>
              <a:pPr>
                <a:defRPr/>
              </a:pPr>
              <a:t>10/10/2016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A8FD5F95-691D-4994-A93D-FDAA47B0F327}" type="slidenum">
              <a:rPr lang="en-US"/>
              <a:pPr>
                <a:defRPr/>
              </a:pPr>
              <a:t>‹#›</a:t>
            </a:fld>
            <a:endParaRPr lang="en-US"/>
          </a:p>
        </p:txBody>
      </p:sp>
    </p:spTree>
    <p:extLst>
      <p:ext uri="{BB962C8B-B14F-4D97-AF65-F5344CB8AC3E}">
        <p14:creationId xmlns:p14="http://schemas.microsoft.com/office/powerpoint/2010/main" xmlns="" val="395418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21F9CAD8-31A1-4E3F-9477-A62DDEB478F6}" type="datetimeFigureOut">
              <a:rPr lang="en-US">
                <a:solidFill>
                  <a:prstClr val="black">
                    <a:tint val="75000"/>
                  </a:prstClr>
                </a:solidFill>
              </a:rPr>
              <a:pPr>
                <a:defRPr/>
              </a:pPr>
              <a:t>10/10/2016</a:t>
            </a:fld>
            <a:endParaRPr lang="en-US">
              <a:solidFill>
                <a:prstClr val="black">
                  <a:tint val="75000"/>
                </a:prstClr>
              </a:solidFill>
            </a:endParaRPr>
          </a:p>
        </p:txBody>
      </p:sp>
      <p:sp>
        <p:nvSpPr>
          <p:cNvPr id="9"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6CB7DD42-1722-4310-B4CF-6188A41E7B1D}" type="slidenum">
              <a:rPr lang="en-US"/>
              <a:pPr>
                <a:defRPr/>
              </a:pPr>
              <a:t>‹#›</a:t>
            </a:fld>
            <a:endParaRPr lang="en-US"/>
          </a:p>
        </p:txBody>
      </p:sp>
    </p:spTree>
    <p:extLst>
      <p:ext uri="{BB962C8B-B14F-4D97-AF65-F5344CB8AC3E}">
        <p14:creationId xmlns:p14="http://schemas.microsoft.com/office/powerpoint/2010/main" xmlns="" val="1740348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9F39D77E-893C-491B-B489-3780432E3D87}" type="datetimeFigureOut">
              <a:rPr lang="en-US">
                <a:solidFill>
                  <a:prstClr val="black">
                    <a:tint val="75000"/>
                  </a:prstClr>
                </a:solidFill>
              </a:rPr>
              <a:pPr>
                <a:defRPr/>
              </a:pPr>
              <a:t>10/10/2016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F27E169A-BED3-4A3B-92D1-FCB2EFB7BB4B}" type="slidenum">
              <a:rPr lang="en-US"/>
              <a:pPr>
                <a:defRPr/>
              </a:pPr>
              <a:t>‹#›</a:t>
            </a:fld>
            <a:endParaRPr lang="en-US"/>
          </a:p>
        </p:txBody>
      </p:sp>
    </p:spTree>
    <p:extLst>
      <p:ext uri="{BB962C8B-B14F-4D97-AF65-F5344CB8AC3E}">
        <p14:creationId xmlns:p14="http://schemas.microsoft.com/office/powerpoint/2010/main" xmlns="" val="3572773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3CA750E2-5F95-45F0-BB44-51035B8A8F1B}" type="datetimeFigureOut">
              <a:rPr lang="en-US">
                <a:solidFill>
                  <a:prstClr val="black">
                    <a:tint val="75000"/>
                  </a:prstClr>
                </a:solidFill>
              </a:rPr>
              <a:pPr>
                <a:defRPr/>
              </a:pPr>
              <a:t>10/10/2016</a:t>
            </a:fld>
            <a:endParaRPr lang="en-US">
              <a:solidFill>
                <a:prstClr val="black">
                  <a:tint val="75000"/>
                </a:prstClr>
              </a:solidFill>
            </a:endParaRPr>
          </a:p>
        </p:txBody>
      </p:sp>
      <p:sp>
        <p:nvSpPr>
          <p:cNvPr id="9"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472D2940-5284-4458-BEB0-6C41134F8A20}" type="slidenum">
              <a:rPr lang="en-US"/>
              <a:pPr>
                <a:defRPr/>
              </a:pPr>
              <a:t>‹#›</a:t>
            </a:fld>
            <a:endParaRPr lang="en-US"/>
          </a:p>
        </p:txBody>
      </p:sp>
    </p:spTree>
    <p:extLst>
      <p:ext uri="{BB962C8B-B14F-4D97-AF65-F5344CB8AC3E}">
        <p14:creationId xmlns:p14="http://schemas.microsoft.com/office/powerpoint/2010/main" xmlns="" val="3826306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158A18EC-7B31-48B7-ADD6-14BB13D7F124}" type="datetimeFigureOut">
              <a:rPr lang="en-US">
                <a:solidFill>
                  <a:prstClr val="black">
                    <a:tint val="75000"/>
                  </a:prstClr>
                </a:solidFill>
              </a:rPr>
              <a:pPr>
                <a:defRPr/>
              </a:pPr>
              <a:t>10/10/2016</a:t>
            </a:fld>
            <a:endParaRPr lang="en-US">
              <a:solidFill>
                <a:prstClr val="black">
                  <a:tint val="75000"/>
                </a:prstClr>
              </a:solidFill>
            </a:endParaRPr>
          </a:p>
        </p:txBody>
      </p:sp>
      <p:sp>
        <p:nvSpPr>
          <p:cNvPr id="7"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3EC4E7B4-9A66-4D30-B023-5F65D5982AD7}" type="slidenum">
              <a:rPr lang="en-US"/>
              <a:pPr>
                <a:defRPr/>
              </a:pPr>
              <a:t>‹#›</a:t>
            </a:fld>
            <a:endParaRPr lang="en-US"/>
          </a:p>
        </p:txBody>
      </p:sp>
    </p:spTree>
    <p:extLst>
      <p:ext uri="{BB962C8B-B14F-4D97-AF65-F5344CB8AC3E}">
        <p14:creationId xmlns:p14="http://schemas.microsoft.com/office/powerpoint/2010/main" xmlns="" val="3613737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14CA823-9FD4-4AE3-A235-259CDB733B4A}" type="datetimeFigureOut">
              <a:rPr lang="en-US">
                <a:solidFill>
                  <a:prstClr val="black">
                    <a:tint val="75000"/>
                  </a:prstClr>
                </a:solidFill>
              </a:rPr>
              <a:pPr>
                <a:defRPr/>
              </a:pPr>
              <a:t>10/10/2016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9DB6C9-5CFA-4ED5-8777-90725E59ABA1}" type="slidenum">
              <a:rPr lang="en-US"/>
              <a:pPr>
                <a:defRPr/>
              </a:pPr>
              <a:t>‹#›</a:t>
            </a:fld>
            <a:endParaRPr lang="en-US"/>
          </a:p>
        </p:txBody>
      </p:sp>
    </p:spTree>
    <p:extLst>
      <p:ext uri="{BB962C8B-B14F-4D97-AF65-F5344CB8AC3E}">
        <p14:creationId xmlns:p14="http://schemas.microsoft.com/office/powerpoint/2010/main" xmlns="" val="1262365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4089E4F-5631-4015-AC54-8E71C75AD250}" type="datetimeFigureOut">
              <a:rPr lang="en-US">
                <a:solidFill>
                  <a:prstClr val="black">
                    <a:tint val="75000"/>
                  </a:prstClr>
                </a:solidFill>
              </a:rPr>
              <a:pPr>
                <a:defRPr/>
              </a:pPr>
              <a:t>10/10/2016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FC2DFF2-6C5D-4309-BE0A-ADBC5D170DD2}" type="slidenum">
              <a:rPr lang="en-US"/>
              <a:pPr>
                <a:defRPr/>
              </a:pPr>
              <a:t>‹#›</a:t>
            </a:fld>
            <a:endParaRPr lang="en-US"/>
          </a:p>
        </p:txBody>
      </p:sp>
    </p:spTree>
    <p:extLst>
      <p:ext uri="{BB962C8B-B14F-4D97-AF65-F5344CB8AC3E}">
        <p14:creationId xmlns:p14="http://schemas.microsoft.com/office/powerpoint/2010/main" xmlns="" val="118665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AE348F2-C995-4F8A-8E89-C9EE8C52512B}" type="datetimeFigureOut">
              <a:rPr lang="en-US">
                <a:solidFill>
                  <a:prstClr val="black">
                    <a:tint val="75000"/>
                  </a:prstClr>
                </a:solidFill>
              </a:rPr>
              <a:pPr>
                <a:defRPr/>
              </a:pPr>
              <a:t>10/10/2016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30FC7B-6410-4FE2-9CDC-883B0BC340CC}" type="slidenum">
              <a:rPr lang="en-US"/>
              <a:pPr>
                <a:defRPr/>
              </a:pPr>
              <a:t>‹#›</a:t>
            </a:fld>
            <a:endParaRPr lang="en-US"/>
          </a:p>
        </p:txBody>
      </p:sp>
    </p:spTree>
    <p:extLst>
      <p:ext uri="{BB962C8B-B14F-4D97-AF65-F5344CB8AC3E}">
        <p14:creationId xmlns:p14="http://schemas.microsoft.com/office/powerpoint/2010/main" xmlns="" val="176077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4C63C5-149D-46A1-8D74-EBF88AE5961F}" type="datetimeFigureOut">
              <a:rPr lang="en-US">
                <a:solidFill>
                  <a:prstClr val="black">
                    <a:tint val="75000"/>
                  </a:prstClr>
                </a:solidFill>
              </a:rPr>
              <a:pPr>
                <a:defRPr/>
              </a:pPr>
              <a:t>10/10/2016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9F60F760-C421-489A-AB78-57937126101A}" type="slidenum">
              <a:rPr lang="en-US"/>
              <a:pPr>
                <a:defRPr/>
              </a:pPr>
              <a:t>‹#›</a:t>
            </a:fld>
            <a:endParaRPr lang="en-US"/>
          </a:p>
        </p:txBody>
      </p:sp>
    </p:spTree>
    <p:extLst>
      <p:ext uri="{BB962C8B-B14F-4D97-AF65-F5344CB8AC3E}">
        <p14:creationId xmlns:p14="http://schemas.microsoft.com/office/powerpoint/2010/main" xmlns="" val="1506244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EB88E15A-D43A-47E5-9288-589DF1537CA7}" type="datetimeFigureOut">
              <a:rPr lang="en-US">
                <a:solidFill>
                  <a:prstClr val="black">
                    <a:tint val="75000"/>
                  </a:prstClr>
                </a:solidFill>
              </a:rPr>
              <a:pPr>
                <a:defRPr/>
              </a:pPr>
              <a:t>10/10/2016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AB30F39-DDBB-4DE1-8EFE-537DBFBFE607}" type="slidenum">
              <a:rPr lang="en-US"/>
              <a:pPr>
                <a:defRPr/>
              </a:pPr>
              <a:t>‹#›</a:t>
            </a:fld>
            <a:endParaRPr lang="en-US"/>
          </a:p>
        </p:txBody>
      </p:sp>
    </p:spTree>
    <p:extLst>
      <p:ext uri="{BB962C8B-B14F-4D97-AF65-F5344CB8AC3E}">
        <p14:creationId xmlns:p14="http://schemas.microsoft.com/office/powerpoint/2010/main" xmlns="" val="167286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35"/>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20892F5-3877-4190-BB03-B4C4FCB26220}" type="datetimeFigureOut">
              <a:rPr lang="en-US">
                <a:solidFill>
                  <a:prstClr val="black">
                    <a:tint val="75000"/>
                  </a:prstClr>
                </a:solidFill>
              </a:rPr>
              <a:pPr>
                <a:defRPr/>
              </a:pPr>
              <a:t>10/10/2016</a:t>
            </a:fld>
            <a:endParaRPr lang="en-U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34808D74-647A-48D2-9A9D-B4E540581868}" type="slidenum">
              <a:rPr lang="en-US"/>
              <a:pPr>
                <a:defRPr/>
              </a:pPr>
              <a:t>‹#›</a:t>
            </a:fld>
            <a:endParaRPr lang="en-US"/>
          </a:p>
        </p:txBody>
      </p:sp>
    </p:spTree>
    <p:extLst>
      <p:ext uri="{BB962C8B-B14F-4D97-AF65-F5344CB8AC3E}">
        <p14:creationId xmlns:p14="http://schemas.microsoft.com/office/powerpoint/2010/main" xmlns="" val="310728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950EBEDE-C409-44A9-9254-AD34B211F877}" type="datetimeFigureOut">
              <a:rPr lang="en-US">
                <a:solidFill>
                  <a:prstClr val="black">
                    <a:tint val="75000"/>
                  </a:prstClr>
                </a:solidFill>
              </a:rPr>
              <a:pPr>
                <a:defRPr/>
              </a:pPr>
              <a:t>10/10/2016</a:t>
            </a:fld>
            <a:endParaRPr lang="en-US">
              <a:solidFill>
                <a:prstClr val="black">
                  <a:tint val="75000"/>
                </a:prstClr>
              </a:solidFill>
            </a:endParaRPr>
          </a:p>
        </p:txBody>
      </p:sp>
      <p:sp>
        <p:nvSpPr>
          <p:cNvPr id="5"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4"/>
          <p:cNvSpPr>
            <a:spLocks noGrp="1"/>
          </p:cNvSpPr>
          <p:nvPr>
            <p:ph type="sldNum" sz="quarter" idx="12"/>
          </p:nvPr>
        </p:nvSpPr>
        <p:spPr/>
        <p:txBody>
          <a:bodyPr/>
          <a:lstStyle>
            <a:lvl1pPr>
              <a:defRPr/>
            </a:lvl1pPr>
          </a:lstStyle>
          <a:p>
            <a:pPr>
              <a:defRPr/>
            </a:pPr>
            <a:fld id="{D09048F5-EB46-489B-A13A-5555D121397D}" type="slidenum">
              <a:rPr lang="en-US"/>
              <a:pPr>
                <a:defRPr/>
              </a:pPr>
              <a:t>‹#›</a:t>
            </a:fld>
            <a:endParaRPr lang="en-US"/>
          </a:p>
        </p:txBody>
      </p:sp>
    </p:spTree>
    <p:extLst>
      <p:ext uri="{BB962C8B-B14F-4D97-AF65-F5344CB8AC3E}">
        <p14:creationId xmlns:p14="http://schemas.microsoft.com/office/powerpoint/2010/main" xmlns="" val="90164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3" name="Date Placeholder 1"/>
          <p:cNvSpPr>
            <a:spLocks noGrp="1"/>
          </p:cNvSpPr>
          <p:nvPr>
            <p:ph type="dt" sz="half" idx="10"/>
          </p:nvPr>
        </p:nvSpPr>
        <p:spPr/>
        <p:txBody>
          <a:bodyPr/>
          <a:lstStyle>
            <a:lvl1pPr>
              <a:defRPr/>
            </a:lvl1pPr>
          </a:lstStyle>
          <a:p>
            <a:pPr>
              <a:defRPr/>
            </a:pPr>
            <a:fld id="{BA69637F-1F76-4BCD-A5D1-627C32EED0E7}" type="datetimeFigureOut">
              <a:rPr lang="en-US">
                <a:solidFill>
                  <a:prstClr val="black">
                    <a:tint val="75000"/>
                  </a:prstClr>
                </a:solidFill>
              </a:rPr>
              <a:pPr>
                <a:defRPr/>
              </a:pPr>
              <a:t>10/10/2016</a:t>
            </a:fld>
            <a:endParaRPr lang="en-U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a:lvl1pPr>
          </a:lstStyle>
          <a:p>
            <a:pPr>
              <a:defRPr/>
            </a:pPr>
            <a:fld id="{C28C520C-2A66-4980-B813-E04BF70C7A08}" type="slidenum">
              <a:rPr lang="en-US"/>
              <a:pPr>
                <a:defRPr/>
              </a:pPr>
              <a:t>‹#›</a:t>
            </a:fld>
            <a:endParaRPr lang="en-US"/>
          </a:p>
        </p:txBody>
      </p:sp>
    </p:spTree>
    <p:extLst>
      <p:ext uri="{BB962C8B-B14F-4D97-AF65-F5344CB8AC3E}">
        <p14:creationId xmlns:p14="http://schemas.microsoft.com/office/powerpoint/2010/main" xmlns="" val="383055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34D8B0A-08C6-4B93-B958-7159D6E85539}" type="datetimeFigureOut">
              <a:rPr lang="en-US">
                <a:solidFill>
                  <a:prstClr val="black">
                    <a:tint val="75000"/>
                  </a:prstClr>
                </a:solidFill>
              </a:rPr>
              <a:pPr>
                <a:defRPr/>
              </a:pPr>
              <a:t>10/10/2016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pPr>
              <a:defRPr/>
            </a:pPr>
            <a:fld id="{BBC28E64-8C31-4356-9066-A61CE87871C0}" type="slidenum">
              <a:rPr lang="en-US"/>
              <a:pPr>
                <a:defRPr/>
              </a:pPr>
              <a:t>‹#›</a:t>
            </a:fld>
            <a:endParaRPr lang="en-US"/>
          </a:p>
        </p:txBody>
      </p:sp>
    </p:spTree>
    <p:extLst>
      <p:ext uri="{BB962C8B-B14F-4D97-AF65-F5344CB8AC3E}">
        <p14:creationId xmlns:p14="http://schemas.microsoft.com/office/powerpoint/2010/main" xmlns="" val="207377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7CDE102C-E7F4-44E9-B7DA-7F7D1D3AB637}" type="datetimeFigureOut">
              <a:rPr lang="en-US">
                <a:solidFill>
                  <a:prstClr val="black">
                    <a:tint val="75000"/>
                  </a:prstClr>
                </a:solidFill>
              </a:rPr>
              <a:pPr>
                <a:defRPr/>
              </a:pPr>
              <a:t>10/10/2016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129B186A-65ED-4985-82CA-1732AAF9F7ED}" type="slidenum">
              <a:rPr lang="en-US"/>
              <a:pPr>
                <a:defRPr/>
              </a:pPr>
              <a:t>‹#›</a:t>
            </a:fld>
            <a:endParaRPr lang="en-US"/>
          </a:p>
        </p:txBody>
      </p:sp>
    </p:spTree>
    <p:extLst>
      <p:ext uri="{BB962C8B-B14F-4D97-AF65-F5344CB8AC3E}">
        <p14:creationId xmlns:p14="http://schemas.microsoft.com/office/powerpoint/2010/main" xmlns="" val="86843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7" name="Freeform 12"/>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8" name="Freeform 13"/>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9" name="Freeform 14"/>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0" name="Freeform 15"/>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1" name="Freeform 16"/>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2" name="Freeform 17"/>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3" name="Freeform 18"/>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4" name="Freeform 19"/>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5" name="Freeform 20"/>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6" name="Freeform 21"/>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7" name="Freeform 22"/>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5" name="Freeform 28"/>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6" name="Freeform 29"/>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7" name="Freeform 30"/>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8" name="Freeform 31"/>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9" name="Freeform 32"/>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0" name="Freeform 33"/>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1" name="Freeform 34"/>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2" name="Freeform 35"/>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3" name="Freeform 36"/>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4" name="Freeform 37"/>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5" name="Freeform 38"/>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dirty="0">
                <a:solidFill>
                  <a:schemeClr val="tx1">
                    <a:tint val="75000"/>
                  </a:schemeClr>
                </a:solidFill>
                <a:latin typeface="+mn-lt"/>
              </a:defRPr>
            </a:lvl1pPr>
          </a:lstStyle>
          <a:p>
            <a:pPr defTabSz="457200">
              <a:defRPr/>
            </a:pPr>
            <a:fld id="{1C3744BD-8428-4B11-957F-B9261695FD8D}" type="datetimeFigureOut">
              <a:rPr lang="en-US">
                <a:solidFill>
                  <a:prstClr val="black">
                    <a:tint val="75000"/>
                  </a:prstClr>
                </a:solidFill>
              </a:rPr>
              <a:pPr defTabSz="457200">
                <a:defRPr/>
              </a:pPr>
              <a:t>10/10/2016</a:t>
            </a:fld>
            <a:endParaRPr lang="en-US">
              <a:solidFill>
                <a:prstClr val="black">
                  <a:tint val="75000"/>
                </a:prstClr>
              </a:solidFill>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a:solidFill>
                  <a:schemeClr val="tx1">
                    <a:tint val="75000"/>
                  </a:schemeClr>
                </a:solidFill>
                <a:latin typeface="+mn-lt"/>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dirty="0">
                <a:solidFill>
                  <a:srgbClr val="FEFFFF"/>
                </a:solidFill>
                <a:latin typeface="+mn-lt"/>
              </a:defRPr>
            </a:lvl1pPr>
          </a:lstStyle>
          <a:p>
            <a:pPr defTabSz="457200">
              <a:defRPr/>
            </a:pPr>
            <a:fld id="{CB82A9A7-0DBC-4B59-A16D-7127DB4FEAF1}" type="slidenum">
              <a:rPr lang="en-US"/>
              <a:pPr defTabSz="457200">
                <a:defRPr/>
              </a:pPr>
              <a:t>‹#›</a:t>
            </a:fld>
            <a:endParaRPr lang="en-US"/>
          </a:p>
        </p:txBody>
      </p:sp>
    </p:spTree>
    <p:extLst>
      <p:ext uri="{BB962C8B-B14F-4D97-AF65-F5344CB8AC3E}">
        <p14:creationId xmlns:p14="http://schemas.microsoft.com/office/powerpoint/2010/main" xmlns="" val="1136843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Palatino Linotype" panose="02040502050505030304" pitchFamily="18" charset="0"/>
        </a:defRPr>
      </a:lvl2pPr>
      <a:lvl3pPr algn="l" defTabSz="457200" rtl="0" fontAlgn="base">
        <a:spcBef>
          <a:spcPct val="0"/>
        </a:spcBef>
        <a:spcAft>
          <a:spcPct val="0"/>
        </a:spcAft>
        <a:defRPr sz="3600">
          <a:solidFill>
            <a:srgbClr val="262626"/>
          </a:solidFill>
          <a:latin typeface="Palatino Linotype" panose="02040502050505030304" pitchFamily="18" charset="0"/>
        </a:defRPr>
      </a:lvl3pPr>
      <a:lvl4pPr algn="l" defTabSz="457200" rtl="0" fontAlgn="base">
        <a:spcBef>
          <a:spcPct val="0"/>
        </a:spcBef>
        <a:spcAft>
          <a:spcPct val="0"/>
        </a:spcAft>
        <a:defRPr sz="3600">
          <a:solidFill>
            <a:srgbClr val="262626"/>
          </a:solidFill>
          <a:latin typeface="Palatino Linotype" panose="02040502050505030304" pitchFamily="18" charset="0"/>
        </a:defRPr>
      </a:lvl4pPr>
      <a:lvl5pPr algn="l" defTabSz="457200" rtl="0" fontAlgn="base">
        <a:spcBef>
          <a:spcPct val="0"/>
        </a:spcBef>
        <a:spcAft>
          <a:spcPct val="0"/>
        </a:spcAft>
        <a:defRPr sz="3600">
          <a:solidFill>
            <a:srgbClr val="262626"/>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hyperlink" Target="http://nurseslabs.com/breastfeeding-101/"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906049" y="2024715"/>
            <a:ext cx="11285951" cy="1689821"/>
          </a:xfrm>
        </p:spPr>
        <p:txBody>
          <a:bodyPr>
            <a:normAutofit/>
          </a:bodyPr>
          <a:lstStyle/>
          <a:p>
            <a:r>
              <a:rPr lang="en-US" sz="4000" smtClean="0"/>
              <a:t>Pharmacology </a:t>
            </a:r>
            <a:r>
              <a:rPr lang="en-US" sz="4000" smtClean="0"/>
              <a:t> Musculoskeletal Medications   </a:t>
            </a:r>
            <a:r>
              <a:rPr lang="en-US" sz="4000" dirty="0" smtClean="0"/>
              <a:t>MCQs</a:t>
            </a:r>
          </a:p>
        </p:txBody>
      </p:sp>
      <p:sp>
        <p:nvSpPr>
          <p:cNvPr id="3" name="Subtitle 2"/>
          <p:cNvSpPr>
            <a:spLocks noGrp="1"/>
          </p:cNvSpPr>
          <p:nvPr>
            <p:ph type="subTitle" idx="1"/>
          </p:nvPr>
        </p:nvSpPr>
        <p:spPr>
          <a:xfrm>
            <a:off x="2589213" y="4776788"/>
            <a:ext cx="8915400" cy="1127125"/>
          </a:xfrm>
        </p:spPr>
        <p:txBody>
          <a:bodyPr rtlCol="0">
            <a:normAutofit/>
          </a:bodyPr>
          <a:lstStyle/>
          <a:p>
            <a:pPr fontAlgn="auto">
              <a:spcAft>
                <a:spcPts val="0"/>
              </a:spcAft>
              <a:buFont typeface="Wingdings 3" charset="2"/>
              <a:buNone/>
              <a:defRPr/>
            </a:pPr>
            <a:endParaRPr lang="en-US" dirty="0"/>
          </a:p>
        </p:txBody>
      </p:sp>
    </p:spTree>
    <p:extLst>
      <p:ext uri="{BB962C8B-B14F-4D97-AF65-F5344CB8AC3E}">
        <p14:creationId xmlns:p14="http://schemas.microsoft.com/office/powerpoint/2010/main" xmlns="" val="1665289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9. Gold sodium </a:t>
            </a:r>
            <a:r>
              <a:rPr lang="en-US" sz="2000" b="1" dirty="0" err="1"/>
              <a:t>thiomalate</a:t>
            </a:r>
            <a:r>
              <a:rPr lang="en-US" sz="2000" b="1" dirty="0"/>
              <a:t> is prescribed to a client with rheumatoid arthritis. Which of the following side effects indicates an </a:t>
            </a:r>
            <a:r>
              <a:rPr lang="en-US" sz="2000" b="1" dirty="0" err="1"/>
              <a:t>overdosage</a:t>
            </a:r>
            <a:r>
              <a:rPr lang="en-US" sz="2000" b="1" dirty="0"/>
              <a:t>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538831" y="1388519"/>
            <a:ext cx="9880600" cy="2049463"/>
          </a:xfrm>
        </p:spPr>
        <p:txBody>
          <a:bodyPr/>
          <a:lstStyle/>
          <a:p>
            <a:r>
              <a:rPr lang="en-US" sz="2000" dirty="0"/>
              <a:t>A. Flushing.</a:t>
            </a:r>
            <a:br>
              <a:rPr lang="en-US" sz="2000" dirty="0"/>
            </a:br>
            <a:r>
              <a:rPr lang="en-US" sz="2000" dirty="0"/>
              <a:t>B. Dizziness.</a:t>
            </a:r>
            <a:br>
              <a:rPr lang="en-US" sz="2000" dirty="0"/>
            </a:br>
            <a:r>
              <a:rPr lang="en-US" sz="2000" dirty="0"/>
              <a:t>C. Joint pain.</a:t>
            </a:r>
            <a:br>
              <a:rPr lang="en-US" sz="2000" dirty="0"/>
            </a:br>
            <a:r>
              <a:rPr lang="en-US" sz="2000" dirty="0"/>
              <a:t>D. Metallic taste.</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dirty="0" smtClean="0">
                <a:solidFill>
                  <a:srgbClr val="00B050"/>
                </a:solidFill>
              </a:rPr>
              <a:t>The answer </a:t>
            </a:r>
            <a:r>
              <a:rPr sz="2000" smtClean="0">
                <a:solidFill>
                  <a:srgbClr val="00B050"/>
                </a:solidFill>
              </a:rPr>
              <a:t>is </a:t>
            </a:r>
            <a:r>
              <a:rPr lang="en-US" sz="2000" b="1" smtClean="0"/>
              <a:t>D.           </a:t>
            </a:r>
            <a:r>
              <a:rPr lang="en-US" sz="2000" b="1" dirty="0"/>
              <a:t>Metallic taste.</a:t>
            </a:r>
            <a:endParaRPr lang="en-US" sz="2000" dirty="0"/>
          </a:p>
          <a:p>
            <a:r>
              <a:rPr lang="en-US" sz="2000" dirty="0"/>
              <a:t>Gold sodium </a:t>
            </a:r>
            <a:r>
              <a:rPr lang="en-US" sz="2000" dirty="0" err="1"/>
              <a:t>thiomalate</a:t>
            </a:r>
            <a:r>
              <a:rPr lang="en-US" sz="2000" dirty="0"/>
              <a:t> toxicity signs are pruritus, diarrhea, dermatitis, stomatitis, and metallic taste.</a:t>
            </a:r>
          </a:p>
          <a:p>
            <a:r>
              <a:rPr lang="en-US" sz="2000" dirty="0"/>
              <a:t>Options A and B: Flushing and dizziness are the side effects that may occur soon after the injection.</a:t>
            </a:r>
          </a:p>
          <a:p>
            <a:r>
              <a:rPr lang="en-US" sz="2000" dirty="0"/>
              <a:t>Option C: Increased joint pain may occur 1-2 days after the injection.</a:t>
            </a:r>
          </a:p>
          <a:p>
            <a:r>
              <a:rPr sz="2000" dirty="0" smtClean="0">
                <a:solidFill>
                  <a:srgbClr val="00B050"/>
                </a:solidFill>
              </a:rPr>
              <a:t>      </a:t>
            </a:r>
          </a:p>
        </p:txBody>
      </p:sp>
    </p:spTree>
    <p:extLst>
      <p:ext uri="{BB962C8B-B14F-4D97-AF65-F5344CB8AC3E}">
        <p14:creationId xmlns:p14="http://schemas.microsoft.com/office/powerpoint/2010/main" xmlns="" val="968593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10. Gold salt toxicity can be reversed using which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238207" y="1275785"/>
            <a:ext cx="9880600" cy="2049463"/>
          </a:xfrm>
        </p:spPr>
        <p:txBody>
          <a:bodyPr/>
          <a:lstStyle/>
          <a:p>
            <a:r>
              <a:rPr lang="en-US" sz="2000" dirty="0"/>
              <a:t>A. Acetaminophen.</a:t>
            </a:r>
            <a:br>
              <a:rPr lang="en-US" sz="2000" dirty="0"/>
            </a:br>
            <a:r>
              <a:rPr lang="en-US" sz="2000" dirty="0"/>
              <a:t>B. </a:t>
            </a:r>
            <a:r>
              <a:rPr lang="en-US" sz="2000" dirty="0" err="1"/>
              <a:t>Dimercaprol</a:t>
            </a:r>
            <a:r>
              <a:rPr lang="en-US" sz="2000" dirty="0"/>
              <a:t>.</a:t>
            </a:r>
            <a:br>
              <a:rPr lang="en-US" sz="2000" dirty="0"/>
            </a:br>
            <a:r>
              <a:rPr lang="en-US" sz="2000" dirty="0"/>
              <a:t>C. Calcium salts.</a:t>
            </a:r>
            <a:br>
              <a:rPr lang="en-US" sz="2000" dirty="0"/>
            </a:br>
            <a:r>
              <a:rPr lang="en-US" sz="2000" dirty="0"/>
              <a:t>D. </a:t>
            </a:r>
            <a:r>
              <a:rPr lang="en-US" sz="2000" dirty="0" err="1"/>
              <a:t>Hydroxycobalamin</a:t>
            </a:r>
            <a:r>
              <a:rPr lang="en-US" sz="2000" dirty="0"/>
              <a:t>.</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b="1" dirty="0" smtClean="0">
                <a:solidFill>
                  <a:srgbClr val="00B050"/>
                </a:solidFill>
              </a:rPr>
              <a:t>The answer </a:t>
            </a:r>
            <a:r>
              <a:rPr sz="2000" b="1" smtClean="0">
                <a:solidFill>
                  <a:srgbClr val="00B050"/>
                </a:solidFill>
              </a:rPr>
              <a:t>is </a:t>
            </a:r>
            <a:r>
              <a:rPr lang="en-US" sz="2000" b="1" smtClean="0"/>
              <a:t>B.           </a:t>
            </a:r>
            <a:r>
              <a:rPr lang="en-US" sz="2000" b="1" dirty="0" err="1"/>
              <a:t>Dimercaprol</a:t>
            </a:r>
            <a:r>
              <a:rPr lang="en-US" sz="2000" b="1" dirty="0"/>
              <a:t>.</a:t>
            </a:r>
            <a:endParaRPr lang="en-US" sz="2000" dirty="0"/>
          </a:p>
          <a:p>
            <a:r>
              <a:rPr lang="en-US" sz="2000" dirty="0" err="1"/>
              <a:t>Dimercaprol</a:t>
            </a:r>
            <a:r>
              <a:rPr lang="en-US" sz="2000" dirty="0"/>
              <a:t> is used to treat arsenic, gold, or mercury poisoning.</a:t>
            </a:r>
          </a:p>
          <a:p>
            <a:r>
              <a:rPr lang="en-US" sz="2000" dirty="0"/>
              <a:t>Option A is an analgesic/antipyretic.</a:t>
            </a:r>
          </a:p>
          <a:p>
            <a:r>
              <a:rPr lang="en-US" sz="2000" dirty="0"/>
              <a:t>Option C is the antidote for fluoride ingestion.</a:t>
            </a:r>
          </a:p>
          <a:p>
            <a:r>
              <a:rPr lang="en-US" sz="2000" dirty="0"/>
              <a:t>Option D is the antidote for cyanide poisoning.</a:t>
            </a:r>
          </a:p>
          <a:p>
            <a:r>
              <a:rPr sz="2000" dirty="0" smtClean="0">
                <a:solidFill>
                  <a:srgbClr val="00B050"/>
                </a:solidFill>
              </a:rPr>
              <a:t>        </a:t>
            </a:r>
          </a:p>
        </p:txBody>
      </p:sp>
    </p:spTree>
    <p:extLst>
      <p:ext uri="{BB962C8B-B14F-4D97-AF65-F5344CB8AC3E}">
        <p14:creationId xmlns:p14="http://schemas.microsoft.com/office/powerpoint/2010/main" xmlns="" val="3615215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11. </a:t>
            </a:r>
            <a:r>
              <a:rPr lang="en-US" sz="2000" b="1" dirty="0" err="1"/>
              <a:t>Adalimumab</a:t>
            </a:r>
            <a:r>
              <a:rPr lang="en-US" sz="2000" b="1" dirty="0"/>
              <a:t> (</a:t>
            </a:r>
            <a:r>
              <a:rPr lang="en-US" sz="2000" b="1" dirty="0" err="1"/>
              <a:t>Humira</a:t>
            </a:r>
            <a:r>
              <a:rPr lang="en-US" sz="2000" b="1" dirty="0"/>
              <a:t>) is given to a client for the treatment of rheumatoid arthritis. Which of the following side effect is associated with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426097" y="1438623"/>
            <a:ext cx="9880600" cy="2049463"/>
          </a:xfrm>
        </p:spPr>
        <p:txBody>
          <a:bodyPr/>
          <a:lstStyle/>
          <a:p>
            <a:r>
              <a:rPr lang="en-US" sz="2000" dirty="0"/>
              <a:t>A. Numbness.</a:t>
            </a:r>
            <a:br>
              <a:rPr lang="en-US" sz="2000" dirty="0"/>
            </a:br>
            <a:r>
              <a:rPr lang="en-US" sz="2000" dirty="0"/>
              <a:t>B. Diarrhea.</a:t>
            </a:r>
            <a:br>
              <a:rPr lang="en-US" sz="2000" dirty="0"/>
            </a:br>
            <a:r>
              <a:rPr lang="en-US" sz="2000" dirty="0"/>
              <a:t>C. Urinary retention.</a:t>
            </a:r>
            <a:br>
              <a:rPr lang="en-US" sz="2000" dirty="0"/>
            </a:br>
            <a:r>
              <a:rPr lang="en-US" sz="2000" dirty="0"/>
              <a:t>D. Weight gain.</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fontScale="85000" lnSpcReduction="20000"/>
          </a:bodyPr>
          <a:lstStyle/>
          <a:p>
            <a:r>
              <a:rPr sz="2400" b="1" dirty="0" smtClean="0">
                <a:solidFill>
                  <a:srgbClr val="00B050"/>
                </a:solidFill>
              </a:rPr>
              <a:t>The answer </a:t>
            </a:r>
            <a:r>
              <a:rPr sz="2400" b="1" smtClean="0">
                <a:solidFill>
                  <a:srgbClr val="00B050"/>
                </a:solidFill>
              </a:rPr>
              <a:t>is </a:t>
            </a:r>
            <a:r>
              <a:rPr lang="en-US" sz="2400" b="1" smtClean="0"/>
              <a:t>A.           </a:t>
            </a:r>
            <a:r>
              <a:rPr lang="en-US" sz="2400" b="1" dirty="0"/>
              <a:t>Numbness.</a:t>
            </a:r>
            <a:endParaRPr lang="en-US" sz="2400" dirty="0"/>
          </a:p>
          <a:p>
            <a:r>
              <a:rPr lang="en-US" sz="2400" dirty="0" err="1"/>
              <a:t>Adalimumab</a:t>
            </a:r>
            <a:r>
              <a:rPr lang="en-US" sz="2400" dirty="0"/>
              <a:t> (</a:t>
            </a:r>
            <a:r>
              <a:rPr lang="en-US" sz="2400" dirty="0" err="1"/>
              <a:t>Humira</a:t>
            </a:r>
            <a:r>
              <a:rPr lang="en-US" sz="2400" dirty="0"/>
              <a:t>) has been associated with neurological side effects such as numbness, tingling, dizziness, visual disturbances, and weakness in the legs).</a:t>
            </a:r>
          </a:p>
          <a:p>
            <a:r>
              <a:rPr lang="en-US" sz="2400" dirty="0"/>
              <a:t>Options B, C, and D are not associated with the use of medication.</a:t>
            </a:r>
          </a:p>
          <a:p>
            <a:r>
              <a:rPr sz="2400" dirty="0" smtClean="0">
                <a:solidFill>
                  <a:srgbClr val="00B050"/>
                </a:solidFill>
              </a:rPr>
              <a:t>        </a:t>
            </a:r>
          </a:p>
        </p:txBody>
      </p:sp>
    </p:spTree>
    <p:extLst>
      <p:ext uri="{BB962C8B-B14F-4D97-AF65-F5344CB8AC3E}">
        <p14:creationId xmlns:p14="http://schemas.microsoft.com/office/powerpoint/2010/main" xmlns="" val="2977516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12. A client receiving Azathioprine (Imuran) complains of hair loss. The nurse tells the client that?</a:t>
            </a:r>
            <a:endParaRPr lang="en-US" sz="2000" dirty="0" smtClean="0">
              <a:solidFill>
                <a:srgbClr val="002060"/>
              </a:solidFill>
            </a:endParaRPr>
          </a:p>
        </p:txBody>
      </p:sp>
      <p:sp>
        <p:nvSpPr>
          <p:cNvPr id="19459" name="Text Placeholder 9"/>
          <p:cNvSpPr>
            <a:spLocks noGrp="1"/>
          </p:cNvSpPr>
          <p:nvPr>
            <p:ph type="body" sz="quarter" idx="13"/>
          </p:nvPr>
        </p:nvSpPr>
        <p:spPr>
          <a:xfrm>
            <a:off x="1250733" y="1588936"/>
            <a:ext cx="9880600" cy="2049463"/>
          </a:xfrm>
        </p:spPr>
        <p:txBody>
          <a:bodyPr/>
          <a:lstStyle/>
          <a:p>
            <a:r>
              <a:rPr lang="en-US" sz="2000" dirty="0"/>
              <a:t>A. Hair loss is irreversible.</a:t>
            </a:r>
            <a:br>
              <a:rPr lang="en-US" sz="2000" dirty="0"/>
            </a:br>
            <a:r>
              <a:rPr lang="en-US" sz="2000" dirty="0"/>
              <a:t>B. Hair loss is uncommon.</a:t>
            </a:r>
            <a:br>
              <a:rPr lang="en-US" sz="2000" dirty="0"/>
            </a:br>
            <a:r>
              <a:rPr lang="en-US" sz="2000" dirty="0"/>
              <a:t>C. Hair loss is temporary.</a:t>
            </a:r>
            <a:br>
              <a:rPr lang="en-US" sz="2000" dirty="0"/>
            </a:br>
            <a:r>
              <a:rPr lang="en-US" sz="2000" dirty="0"/>
              <a:t>D. Hair loss is a sign of toxicity.</a:t>
            </a:r>
            <a:endParaRPr lang="en-US" sz="2000" dirty="0" smtClean="0"/>
          </a:p>
        </p:txBody>
      </p:sp>
      <p:sp>
        <p:nvSpPr>
          <p:cNvPr id="9" name="Text Placeholder 8"/>
          <p:cNvSpPr>
            <a:spLocks noGrp="1"/>
          </p:cNvSpPr>
          <p:nvPr>
            <p:ph type="body" sz="half" idx="2"/>
          </p:nvPr>
        </p:nvSpPr>
        <p:spPr>
          <a:xfrm>
            <a:off x="1738313" y="4562475"/>
            <a:ext cx="10453687" cy="1704975"/>
          </a:xfrm>
        </p:spPr>
        <p:txBody>
          <a:bodyPr>
            <a:normAutofit/>
          </a:bodyPr>
          <a:lstStyle/>
          <a:p>
            <a:r>
              <a:rPr sz="2000" b="1" dirty="0" smtClean="0">
                <a:solidFill>
                  <a:srgbClr val="00B050"/>
                </a:solidFill>
              </a:rPr>
              <a:t>The answer </a:t>
            </a:r>
            <a:r>
              <a:rPr sz="2000" b="1" smtClean="0">
                <a:solidFill>
                  <a:srgbClr val="00B050"/>
                </a:solidFill>
              </a:rPr>
              <a:t>is </a:t>
            </a:r>
            <a:r>
              <a:rPr lang="en-US" sz="2000" b="1" smtClean="0"/>
              <a:t>C</a:t>
            </a:r>
            <a:r>
              <a:rPr lang="en-US" sz="2000" b="1"/>
              <a:t>. </a:t>
            </a:r>
            <a:r>
              <a:rPr lang="en-US" sz="2000" b="1" smtClean="0"/>
              <a:t>          Hair </a:t>
            </a:r>
            <a:r>
              <a:rPr lang="en-US" sz="2000" b="1" dirty="0"/>
              <a:t>loss is temporary.</a:t>
            </a:r>
            <a:endParaRPr lang="en-US" sz="2000" dirty="0"/>
          </a:p>
          <a:p>
            <a:r>
              <a:rPr lang="en-US" sz="2000" dirty="0"/>
              <a:t>Temporary hair loss </a:t>
            </a:r>
            <a:r>
              <a:rPr lang="en-US" sz="2000"/>
              <a:t>may </a:t>
            </a:r>
            <a:r>
              <a:rPr lang="en-US" sz="2000" smtClean="0"/>
              <a:t>occur</a:t>
            </a:r>
            <a:r>
              <a:rPr lang="en-US" sz="2000" dirty="0"/>
              <a:t>. Normal hair growth will return after treatment has ended.</a:t>
            </a:r>
          </a:p>
          <a:p>
            <a:r>
              <a:rPr sz="2000" dirty="0" smtClean="0">
                <a:solidFill>
                  <a:srgbClr val="00B050"/>
                </a:solidFill>
              </a:rPr>
              <a:t>         </a:t>
            </a:r>
          </a:p>
        </p:txBody>
      </p:sp>
    </p:spTree>
    <p:extLst>
      <p:ext uri="{BB962C8B-B14F-4D97-AF65-F5344CB8AC3E}">
        <p14:creationId xmlns:p14="http://schemas.microsoft.com/office/powerpoint/2010/main" xmlns="" val="3410758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13. The client is about to start the treatment for juvenile rheumatoid arthritis. Before the administration of </a:t>
            </a:r>
            <a:r>
              <a:rPr lang="en-US" sz="2000" b="1" dirty="0" err="1"/>
              <a:t>etanercept</a:t>
            </a:r>
            <a:r>
              <a:rPr lang="en-US" sz="2000" b="1" dirty="0"/>
              <a:t> (Enbrel), it is important for the nurse to:</a:t>
            </a:r>
            <a:endParaRPr lang="en-US" sz="2000" dirty="0" smtClean="0">
              <a:solidFill>
                <a:srgbClr val="002060"/>
              </a:solidFill>
            </a:endParaRPr>
          </a:p>
        </p:txBody>
      </p:sp>
      <p:sp>
        <p:nvSpPr>
          <p:cNvPr id="19459" name="Text Placeholder 9"/>
          <p:cNvSpPr>
            <a:spLocks noGrp="1"/>
          </p:cNvSpPr>
          <p:nvPr>
            <p:ph type="body" sz="quarter" idx="13"/>
          </p:nvPr>
        </p:nvSpPr>
        <p:spPr>
          <a:xfrm>
            <a:off x="1171575" y="1450975"/>
            <a:ext cx="9880600" cy="2049463"/>
          </a:xfrm>
        </p:spPr>
        <p:txBody>
          <a:bodyPr/>
          <a:lstStyle/>
          <a:p>
            <a:r>
              <a:rPr lang="en-US" sz="2000" dirty="0"/>
              <a:t>A. Ask for an allergy to latex.</a:t>
            </a:r>
            <a:br>
              <a:rPr lang="en-US" sz="2000" dirty="0"/>
            </a:br>
            <a:r>
              <a:rPr lang="en-US" sz="2000" dirty="0"/>
              <a:t>B. Ask the client to postpone vacation trip abroad.</a:t>
            </a:r>
            <a:br>
              <a:rPr lang="en-US" sz="2000" dirty="0"/>
            </a:br>
            <a:r>
              <a:rPr lang="en-US" sz="2000" dirty="0"/>
              <a:t>C. Tell the client to not miss due vaccination while on treatment.</a:t>
            </a:r>
            <a:br>
              <a:rPr lang="en-US" sz="2000" dirty="0"/>
            </a:br>
            <a:r>
              <a:rPr lang="en-US" sz="2000" dirty="0"/>
              <a:t>D. To avoid people with a recent injection of </a:t>
            </a:r>
            <a:r>
              <a:rPr lang="en-US" sz="2000" dirty="0" err="1"/>
              <a:t>etanercept</a:t>
            </a:r>
            <a:r>
              <a:rPr lang="en-US" sz="2000" dirty="0"/>
              <a:t>.</a:t>
            </a:r>
            <a:endParaRPr lang="en-US" sz="2000" dirty="0" smtClean="0"/>
          </a:p>
        </p:txBody>
      </p:sp>
      <p:sp>
        <p:nvSpPr>
          <p:cNvPr id="9" name="Text Placeholder 8"/>
          <p:cNvSpPr>
            <a:spLocks noGrp="1"/>
          </p:cNvSpPr>
          <p:nvPr>
            <p:ph type="body" sz="half" idx="2"/>
          </p:nvPr>
        </p:nvSpPr>
        <p:spPr>
          <a:xfrm>
            <a:off x="1497013" y="4575175"/>
            <a:ext cx="10453687" cy="1704975"/>
          </a:xfrm>
        </p:spPr>
        <p:txBody>
          <a:bodyPr>
            <a:normAutofit/>
          </a:bodyPr>
          <a:lstStyle/>
          <a:p>
            <a:r>
              <a:rPr sz="2000" dirty="0" smtClean="0">
                <a:solidFill>
                  <a:srgbClr val="00B050"/>
                </a:solidFill>
              </a:rPr>
              <a:t>The answer </a:t>
            </a:r>
            <a:r>
              <a:rPr sz="2000" smtClean="0">
                <a:solidFill>
                  <a:srgbClr val="00B050"/>
                </a:solidFill>
              </a:rPr>
              <a:t>is </a:t>
            </a:r>
            <a:r>
              <a:rPr lang="en-US" sz="2000" b="1" smtClean="0"/>
              <a:t>A.           </a:t>
            </a:r>
            <a:r>
              <a:rPr lang="en-US" sz="2000" b="1" dirty="0"/>
              <a:t>Ask for an allergy to latex.</a:t>
            </a:r>
            <a:endParaRPr lang="en-US" sz="2000" dirty="0"/>
          </a:p>
          <a:p>
            <a:r>
              <a:rPr lang="en-US" sz="2000" dirty="0"/>
              <a:t>Before using </a:t>
            </a:r>
            <a:r>
              <a:rPr lang="en-US" sz="2000" dirty="0" err="1"/>
              <a:t>etanercept</a:t>
            </a:r>
            <a:r>
              <a:rPr lang="en-US" sz="2000" dirty="0"/>
              <a:t>, tell the physician or the nurse for any allergy to latex or natural dry rubber that can be found in the prefilled syringes or </a:t>
            </a:r>
            <a:r>
              <a:rPr lang="en-US" sz="2000" dirty="0" err="1"/>
              <a:t>autoinjectors</a:t>
            </a:r>
            <a:r>
              <a:rPr lang="en-US" sz="2000" dirty="0"/>
              <a:t> form of the medication.</a:t>
            </a:r>
          </a:p>
          <a:p>
            <a:r>
              <a:rPr sz="2000" dirty="0" smtClean="0">
                <a:solidFill>
                  <a:srgbClr val="00B050"/>
                </a:solidFill>
              </a:rPr>
              <a:t>        </a:t>
            </a:r>
          </a:p>
        </p:txBody>
      </p:sp>
    </p:spTree>
    <p:extLst>
      <p:ext uri="{BB962C8B-B14F-4D97-AF65-F5344CB8AC3E}">
        <p14:creationId xmlns:p14="http://schemas.microsoft.com/office/powerpoint/2010/main" xmlns="" val="3477706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14. A nurse is giving medicinal instructions to a female client receiving </a:t>
            </a:r>
            <a:r>
              <a:rPr lang="en-US" sz="2000" b="1" dirty="0" err="1"/>
              <a:t>Leflunomide</a:t>
            </a:r>
            <a:r>
              <a:rPr lang="en-US" sz="2000" b="1" dirty="0"/>
              <a:t> (</a:t>
            </a:r>
            <a:r>
              <a:rPr lang="en-US" sz="2000" b="1" dirty="0" err="1"/>
              <a:t>Arava</a:t>
            </a:r>
            <a:r>
              <a:rPr lang="en-US" sz="2000" b="1" dirty="0"/>
              <a:t>). Which of the following is an appropriate instruction with the use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726722" y="1288311"/>
            <a:ext cx="9880600" cy="2049463"/>
          </a:xfrm>
        </p:spPr>
        <p:txBody>
          <a:bodyPr/>
          <a:lstStyle/>
          <a:p>
            <a:r>
              <a:rPr lang="en-US" sz="2000" dirty="0"/>
              <a:t>A. To use an effective form of birth control while on the treatment.</a:t>
            </a:r>
            <a:br>
              <a:rPr lang="en-US" sz="2000" dirty="0"/>
            </a:br>
            <a:r>
              <a:rPr lang="en-US" sz="2000" dirty="0"/>
              <a:t>B. </a:t>
            </a:r>
            <a:r>
              <a:rPr lang="en-US" sz="2000" dirty="0">
                <a:hlinkClick r:id="rId2"/>
              </a:rPr>
              <a:t>Breastfeeding</a:t>
            </a:r>
            <a:r>
              <a:rPr lang="en-US" sz="2000" dirty="0"/>
              <a:t> does not have to be stopped during the treatment.</a:t>
            </a:r>
            <a:br>
              <a:rPr lang="en-US" sz="2000" dirty="0"/>
            </a:br>
            <a:r>
              <a:rPr lang="en-US" sz="2000" dirty="0"/>
              <a:t>C. To use </a:t>
            </a:r>
            <a:r>
              <a:rPr lang="en-US" sz="2000" dirty="0" err="1"/>
              <a:t>cholestyramine</a:t>
            </a:r>
            <a:r>
              <a:rPr lang="en-US" sz="2000" dirty="0"/>
              <a:t> to lessen the side effects.</a:t>
            </a:r>
            <a:br>
              <a:rPr lang="en-US" sz="2000" dirty="0"/>
            </a:br>
            <a:r>
              <a:rPr lang="en-US" sz="2000" dirty="0"/>
              <a:t>D. It may take 3-5 days to notice any improvement while taking </a:t>
            </a:r>
            <a:r>
              <a:rPr lang="en-US" sz="2000" dirty="0" err="1"/>
              <a:t>leflunomide</a:t>
            </a:r>
            <a:r>
              <a:rPr lang="en-US" sz="2000" dirty="0"/>
              <a:t>.</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b="1" dirty="0" smtClean="0">
                <a:solidFill>
                  <a:srgbClr val="00B050"/>
                </a:solidFill>
              </a:rPr>
              <a:t>The answer </a:t>
            </a:r>
            <a:r>
              <a:rPr sz="2000" b="1" smtClean="0">
                <a:solidFill>
                  <a:srgbClr val="00B050"/>
                </a:solidFill>
              </a:rPr>
              <a:t>is  </a:t>
            </a:r>
            <a:r>
              <a:rPr lang="en-US" sz="2000" b="1" smtClean="0"/>
              <a:t>A</a:t>
            </a:r>
            <a:r>
              <a:rPr lang="en-US" sz="2000" b="1"/>
              <a:t>. </a:t>
            </a:r>
            <a:r>
              <a:rPr lang="en-US" sz="2000" b="1" smtClean="0"/>
              <a:t>          To </a:t>
            </a:r>
            <a:r>
              <a:rPr lang="en-US" sz="2000" b="1" dirty="0"/>
              <a:t>use an effective form of birth control while on the treatment.</a:t>
            </a:r>
            <a:endParaRPr lang="en-US" sz="2000" dirty="0"/>
          </a:p>
          <a:p>
            <a:r>
              <a:rPr lang="en-US" sz="2000" dirty="0"/>
              <a:t>Use an effective form of birth control to avoid pregnancy while taking </a:t>
            </a:r>
            <a:r>
              <a:rPr lang="en-US" sz="2000" dirty="0" err="1"/>
              <a:t>leflunomide</a:t>
            </a:r>
            <a:r>
              <a:rPr lang="en-US" sz="2000" dirty="0"/>
              <a:t> because of its teratogenic effect.</a:t>
            </a:r>
          </a:p>
          <a:p>
            <a:r>
              <a:rPr lang="en-US" sz="2000" dirty="0"/>
              <a:t>Option B: The medicine can be excreted in the human milk.</a:t>
            </a:r>
          </a:p>
          <a:p>
            <a:r>
              <a:rPr lang="en-US" sz="2000" dirty="0"/>
              <a:t>Option C: Cholestyramine decreases </a:t>
            </a:r>
            <a:r>
              <a:rPr lang="en-US" sz="2000" dirty="0" err="1"/>
              <a:t>leflunomide’s</a:t>
            </a:r>
            <a:r>
              <a:rPr lang="en-US" sz="2000" dirty="0"/>
              <a:t> effectiveness.</a:t>
            </a:r>
          </a:p>
          <a:p>
            <a:r>
              <a:rPr lang="en-US" sz="2000" dirty="0"/>
              <a:t>Option D: It may take 4 weeks or more to notice any improvement while taking </a:t>
            </a:r>
            <a:r>
              <a:rPr lang="en-US" sz="2000" dirty="0" err="1"/>
              <a:t>leflunomide</a:t>
            </a:r>
            <a:r>
              <a:rPr lang="en-US" sz="2000" dirty="0"/>
              <a:t>.</a:t>
            </a:r>
          </a:p>
          <a:p>
            <a:r>
              <a:rPr sz="2000" dirty="0" smtClean="0">
                <a:solidFill>
                  <a:srgbClr val="00B050"/>
                </a:solidFill>
              </a:rPr>
              <a:t>         </a:t>
            </a:r>
          </a:p>
        </p:txBody>
      </p:sp>
    </p:spTree>
    <p:extLst>
      <p:ext uri="{BB962C8B-B14F-4D97-AF65-F5344CB8AC3E}">
        <p14:creationId xmlns:p14="http://schemas.microsoft.com/office/powerpoint/2010/main" xmlns="" val="35693644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15. A client with rheumatoid arthritis is receiving </a:t>
            </a:r>
            <a:r>
              <a:rPr lang="en-US" sz="2000" b="1" dirty="0" err="1"/>
              <a:t>Hydroxychloroquine</a:t>
            </a:r>
            <a:r>
              <a:rPr lang="en-US" sz="2000" b="1" dirty="0"/>
              <a:t>(</a:t>
            </a:r>
            <a:r>
              <a:rPr lang="en-US" sz="2000" b="1" dirty="0" err="1"/>
              <a:t>Plaquenil</a:t>
            </a:r>
            <a:r>
              <a:rPr lang="en-US" sz="2000" b="1" dirty="0"/>
              <a:t>) in the recent months. The nurse tells the client to visit which of the following while on the treatment?</a:t>
            </a:r>
            <a:endParaRPr lang="en-US" sz="2000" dirty="0" smtClean="0">
              <a:solidFill>
                <a:srgbClr val="002060"/>
              </a:solidFill>
            </a:endParaRPr>
          </a:p>
        </p:txBody>
      </p:sp>
      <p:sp>
        <p:nvSpPr>
          <p:cNvPr id="19459" name="Text Placeholder 9"/>
          <p:cNvSpPr>
            <a:spLocks noGrp="1"/>
          </p:cNvSpPr>
          <p:nvPr>
            <p:ph type="body" sz="quarter" idx="13"/>
          </p:nvPr>
        </p:nvSpPr>
        <p:spPr>
          <a:xfrm>
            <a:off x="1641475" y="1565275"/>
            <a:ext cx="9880600" cy="2049463"/>
          </a:xfrm>
        </p:spPr>
        <p:txBody>
          <a:bodyPr/>
          <a:lstStyle/>
          <a:p>
            <a:r>
              <a:rPr lang="en-US" sz="2000" dirty="0"/>
              <a:t>A. Dentist.</a:t>
            </a:r>
            <a:br>
              <a:rPr lang="en-US" sz="2000" dirty="0"/>
            </a:br>
            <a:r>
              <a:rPr lang="en-US" sz="2000" dirty="0"/>
              <a:t>B. Ophthalmologist.</a:t>
            </a:r>
            <a:br>
              <a:rPr lang="en-US" sz="2000" dirty="0"/>
            </a:br>
            <a:r>
              <a:rPr lang="en-US" sz="2000" dirty="0"/>
              <a:t>C. Pulmonologist.</a:t>
            </a:r>
            <a:br>
              <a:rPr lang="en-US" sz="2000" dirty="0"/>
            </a:br>
            <a:r>
              <a:rPr lang="en-US" sz="2000" dirty="0"/>
              <a:t>D. Endocrinologist.</a:t>
            </a:r>
            <a:endParaRPr lang="en-US" sz="2000" dirty="0" smtClean="0"/>
          </a:p>
        </p:txBody>
      </p:sp>
      <p:sp>
        <p:nvSpPr>
          <p:cNvPr id="9" name="Text Placeholder 8"/>
          <p:cNvSpPr>
            <a:spLocks noGrp="1"/>
          </p:cNvSpPr>
          <p:nvPr>
            <p:ph type="body" sz="half" idx="2"/>
          </p:nvPr>
        </p:nvSpPr>
        <p:spPr>
          <a:xfrm>
            <a:off x="1738313" y="4511675"/>
            <a:ext cx="10453687" cy="1704975"/>
          </a:xfrm>
        </p:spPr>
        <p:txBody>
          <a:bodyPr>
            <a:normAutofit/>
          </a:bodyPr>
          <a:lstStyle/>
          <a:p>
            <a:r>
              <a:rPr sz="2000" b="1" dirty="0" smtClean="0">
                <a:solidFill>
                  <a:srgbClr val="00B050"/>
                </a:solidFill>
              </a:rPr>
              <a:t>The answer </a:t>
            </a:r>
            <a:r>
              <a:rPr sz="2000" b="1" smtClean="0">
                <a:solidFill>
                  <a:srgbClr val="00B050"/>
                </a:solidFill>
              </a:rPr>
              <a:t>is </a:t>
            </a:r>
            <a:r>
              <a:rPr lang="en-US" sz="2000" b="1" smtClean="0"/>
              <a:t>B.          </a:t>
            </a:r>
            <a:r>
              <a:rPr lang="en-US" sz="2000" b="1" dirty="0"/>
              <a:t> Ophthalmologist.</a:t>
            </a:r>
            <a:endParaRPr lang="en-US" sz="2000" dirty="0"/>
          </a:p>
          <a:p>
            <a:r>
              <a:rPr lang="en-US" sz="2000" dirty="0" err="1"/>
              <a:t>Plaquenil</a:t>
            </a:r>
            <a:r>
              <a:rPr lang="en-US" sz="2000" dirty="0"/>
              <a:t> can adversely affect the eyes such as retinal damage. Clients taking this medicine should be seen by an ophthalmologist at least once a year.</a:t>
            </a:r>
          </a:p>
          <a:p>
            <a:r>
              <a:rPr sz="2000" dirty="0" smtClean="0">
                <a:solidFill>
                  <a:srgbClr val="00B050"/>
                </a:solidFill>
              </a:rPr>
              <a:t>         </a:t>
            </a:r>
          </a:p>
        </p:txBody>
      </p:sp>
    </p:spTree>
    <p:extLst>
      <p:ext uri="{BB962C8B-B14F-4D97-AF65-F5344CB8AC3E}">
        <p14:creationId xmlns:p14="http://schemas.microsoft.com/office/powerpoint/2010/main" xmlns="" val="811829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lstStyle/>
          <a:p>
            <a:r>
              <a:rPr lang="en-US" sz="2400" b="1" dirty="0"/>
              <a:t>16. A client has just been prescribed with Methotrexate (</a:t>
            </a:r>
            <a:r>
              <a:rPr lang="en-US" sz="2400" b="1" dirty="0" err="1"/>
              <a:t>Trexall</a:t>
            </a:r>
            <a:r>
              <a:rPr lang="en-US" sz="2400" b="1" dirty="0"/>
              <a:t>) for the treatment of rheumatoid arthritis who did not respond to any other treatment. An important reminder for the client is to?</a:t>
            </a:r>
            <a:endParaRPr lang="en-US" sz="2400" dirty="0" smtClean="0">
              <a:solidFill>
                <a:srgbClr val="002060"/>
              </a:solidFill>
            </a:endParaRPr>
          </a:p>
        </p:txBody>
      </p:sp>
      <p:sp>
        <p:nvSpPr>
          <p:cNvPr id="19459" name="Text Placeholder 9"/>
          <p:cNvSpPr>
            <a:spLocks noGrp="1"/>
          </p:cNvSpPr>
          <p:nvPr>
            <p:ph type="body" sz="quarter" idx="13"/>
          </p:nvPr>
        </p:nvSpPr>
        <p:spPr>
          <a:xfrm>
            <a:off x="599379" y="1263259"/>
            <a:ext cx="9880600" cy="2049463"/>
          </a:xfrm>
        </p:spPr>
        <p:txBody>
          <a:bodyPr/>
          <a:lstStyle/>
          <a:p>
            <a:r>
              <a:rPr lang="en-US" dirty="0"/>
              <a:t>A. Clay-colored stool is a normal response of the treatment.</a:t>
            </a:r>
            <a:br>
              <a:rPr lang="en-US" dirty="0"/>
            </a:br>
            <a:r>
              <a:rPr lang="en-US" dirty="0"/>
              <a:t>B. Pregnancy is not contraindicated with the use of the medication.</a:t>
            </a:r>
            <a:br>
              <a:rPr lang="en-US" dirty="0"/>
            </a:br>
            <a:r>
              <a:rPr lang="en-US" dirty="0"/>
              <a:t>C. Strict hand washing.</a:t>
            </a:r>
            <a:br>
              <a:rPr lang="en-US" dirty="0"/>
            </a:br>
            <a:r>
              <a:rPr lang="en-US" dirty="0"/>
              <a:t>D. Get a daily source of sunlight during the day.</a:t>
            </a:r>
            <a:endParaRPr lang="en-US" dirty="0" smtClean="0"/>
          </a:p>
        </p:txBody>
      </p:sp>
      <p:sp>
        <p:nvSpPr>
          <p:cNvPr id="9" name="Text Placeholder 8"/>
          <p:cNvSpPr>
            <a:spLocks noGrp="1"/>
          </p:cNvSpPr>
          <p:nvPr>
            <p:ph type="body" sz="half" idx="2"/>
          </p:nvPr>
        </p:nvSpPr>
        <p:spPr>
          <a:xfrm>
            <a:off x="1377863" y="3906251"/>
            <a:ext cx="10814137" cy="1704975"/>
          </a:xfrm>
        </p:spPr>
        <p:txBody>
          <a:bodyPr>
            <a:noAutofit/>
          </a:bodyPr>
          <a:lstStyle/>
          <a:p>
            <a:r>
              <a:rPr sz="2000" b="1" dirty="0" smtClean="0">
                <a:solidFill>
                  <a:srgbClr val="00B050"/>
                </a:solidFill>
              </a:rPr>
              <a:t>The answer </a:t>
            </a:r>
            <a:r>
              <a:rPr sz="2000" b="1" smtClean="0">
                <a:solidFill>
                  <a:srgbClr val="00B050"/>
                </a:solidFill>
              </a:rPr>
              <a:t>is  </a:t>
            </a:r>
            <a:r>
              <a:rPr lang="en-US" sz="2000" b="1" smtClean="0"/>
              <a:t>C.           </a:t>
            </a:r>
            <a:r>
              <a:rPr lang="en-US" sz="2000" b="1" dirty="0"/>
              <a:t>Strict hand washing.</a:t>
            </a:r>
            <a:endParaRPr lang="en-US" sz="2000" dirty="0"/>
          </a:p>
          <a:p>
            <a:r>
              <a:rPr lang="en-US" sz="2000" dirty="0"/>
              <a:t>Clients taking Methotrexate are more likely to get infections or may worsen any current infections. Therefore, hand washing will help to prevent the spread of infection.</a:t>
            </a:r>
          </a:p>
          <a:p>
            <a:r>
              <a:rPr lang="en-US" sz="2000" dirty="0"/>
              <a:t>Option </a:t>
            </a:r>
            <a:r>
              <a:rPr lang="en-US" sz="2000"/>
              <a:t>A </a:t>
            </a:r>
            <a:r>
              <a:rPr lang="en-US" sz="2000" smtClean="0"/>
              <a:t> is </a:t>
            </a:r>
            <a:r>
              <a:rPr lang="en-US" sz="2000" dirty="0"/>
              <a:t>a sign of a liver toxicity and the physician should be notified of it.</a:t>
            </a:r>
          </a:p>
          <a:p>
            <a:r>
              <a:rPr lang="en-US" sz="2000" dirty="0"/>
              <a:t>Option B: Pregnancy is not allowed during the treatment.</a:t>
            </a:r>
          </a:p>
          <a:p>
            <a:r>
              <a:rPr lang="en-US" sz="2000" dirty="0"/>
              <a:t>Option D: Photosensitivity may happen during the treatment so the client is advised to wear sunscreen or any protective gear against the sunlight</a:t>
            </a:r>
          </a:p>
          <a:p>
            <a:r>
              <a:rPr sz="2000" dirty="0" smtClean="0">
                <a:solidFill>
                  <a:srgbClr val="00B050"/>
                </a:solidFill>
              </a:rPr>
              <a:t>         </a:t>
            </a:r>
          </a:p>
        </p:txBody>
      </p:sp>
    </p:spTree>
    <p:extLst>
      <p:ext uri="{BB962C8B-B14F-4D97-AF65-F5344CB8AC3E}">
        <p14:creationId xmlns:p14="http://schemas.microsoft.com/office/powerpoint/2010/main" xmlns="" val="940626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17. A client who is taking Methotrexate (</a:t>
            </a:r>
            <a:r>
              <a:rPr lang="en-US" sz="2000" b="1" dirty="0" err="1"/>
              <a:t>Trexall</a:t>
            </a:r>
            <a:r>
              <a:rPr lang="en-US" sz="2000" b="1" dirty="0"/>
              <a:t>) ask the nurse on what is the appropriate activity while taking the medication. The nurse advise the client to play which activity?</a:t>
            </a:r>
            <a:endParaRPr lang="en-US" sz="2000" dirty="0" smtClean="0">
              <a:solidFill>
                <a:srgbClr val="002060"/>
              </a:solidFill>
            </a:endParaRPr>
          </a:p>
        </p:txBody>
      </p:sp>
      <p:sp>
        <p:nvSpPr>
          <p:cNvPr id="19459" name="Text Placeholder 9"/>
          <p:cNvSpPr>
            <a:spLocks noGrp="1"/>
          </p:cNvSpPr>
          <p:nvPr>
            <p:ph type="body" sz="quarter" idx="13"/>
          </p:nvPr>
        </p:nvSpPr>
        <p:spPr>
          <a:xfrm>
            <a:off x="1814404" y="1426097"/>
            <a:ext cx="9880600" cy="2049463"/>
          </a:xfrm>
        </p:spPr>
        <p:txBody>
          <a:bodyPr/>
          <a:lstStyle/>
          <a:p>
            <a:r>
              <a:rPr lang="en-US" sz="2000" dirty="0"/>
              <a:t>A. Basketball.</a:t>
            </a:r>
            <a:br>
              <a:rPr lang="en-US" sz="2000" dirty="0"/>
            </a:br>
            <a:r>
              <a:rPr lang="en-US" sz="2000" dirty="0"/>
              <a:t>B. Ice hockey.</a:t>
            </a:r>
            <a:br>
              <a:rPr lang="en-US" sz="2000" dirty="0"/>
            </a:br>
            <a:r>
              <a:rPr lang="en-US" sz="2000" dirty="0"/>
              <a:t>C. Football.</a:t>
            </a:r>
            <a:br>
              <a:rPr lang="en-US" sz="2000" dirty="0"/>
            </a:br>
            <a:r>
              <a:rPr lang="en-US" sz="2000" dirty="0"/>
              <a:t>D. Tennis.</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a:bodyPr>
          <a:lstStyle/>
          <a:p>
            <a:r>
              <a:rPr sz="2000" b="1" dirty="0" smtClean="0">
                <a:solidFill>
                  <a:srgbClr val="00B050"/>
                </a:solidFill>
              </a:rPr>
              <a:t>The answer </a:t>
            </a:r>
            <a:r>
              <a:rPr sz="2000" b="1" smtClean="0">
                <a:solidFill>
                  <a:srgbClr val="00B050"/>
                </a:solidFill>
              </a:rPr>
              <a:t>is </a:t>
            </a:r>
            <a:r>
              <a:rPr lang="en-US" sz="2000" b="1" smtClean="0"/>
              <a:t>D.           </a:t>
            </a:r>
            <a:r>
              <a:rPr lang="en-US" sz="2000" b="1" dirty="0"/>
              <a:t>Tennis.</a:t>
            </a:r>
            <a:endParaRPr lang="en-US" sz="2000" dirty="0"/>
          </a:p>
          <a:p>
            <a:r>
              <a:rPr lang="en-US" sz="2000" dirty="0"/>
              <a:t>Avoid contact sports or other situations where bruising or injury could occur because the medication can lower the number of platelets, which are necessary for proper blood clotting.</a:t>
            </a:r>
          </a:p>
          <a:p>
            <a:r>
              <a:rPr lang="en-US" sz="2000" dirty="0"/>
              <a:t>Options A, B, and C are all contact sports.</a:t>
            </a:r>
          </a:p>
          <a:p>
            <a:endParaRPr sz="2000" dirty="0" smtClean="0">
              <a:solidFill>
                <a:srgbClr val="00B050"/>
              </a:solidFill>
            </a:endParaRPr>
          </a:p>
        </p:txBody>
      </p:sp>
    </p:spTree>
    <p:extLst>
      <p:ext uri="{BB962C8B-B14F-4D97-AF65-F5344CB8AC3E}">
        <p14:creationId xmlns:p14="http://schemas.microsoft.com/office/powerpoint/2010/main" xmlns="" val="2742103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18. The nurse is reviewing the client’s history who is about to take Methotrexate. Which of the following drugs can be safely administered together with methotrexate?</a:t>
            </a:r>
            <a:endParaRPr lang="en-US" sz="2000" dirty="0" smtClean="0">
              <a:solidFill>
                <a:srgbClr val="002060"/>
              </a:solidFill>
            </a:endParaRPr>
          </a:p>
        </p:txBody>
      </p:sp>
      <p:sp>
        <p:nvSpPr>
          <p:cNvPr id="19459" name="Text Placeholder 9"/>
          <p:cNvSpPr>
            <a:spLocks noGrp="1"/>
          </p:cNvSpPr>
          <p:nvPr>
            <p:ph type="body" sz="quarter" idx="13"/>
          </p:nvPr>
        </p:nvSpPr>
        <p:spPr>
          <a:xfrm>
            <a:off x="1739247" y="1426097"/>
            <a:ext cx="9880600" cy="2049463"/>
          </a:xfrm>
        </p:spPr>
        <p:txBody>
          <a:bodyPr/>
          <a:lstStyle/>
          <a:p>
            <a:r>
              <a:rPr lang="en-US" sz="2000" dirty="0"/>
              <a:t>A. Tetracycline.</a:t>
            </a:r>
            <a:br>
              <a:rPr lang="en-US" sz="2000" dirty="0"/>
            </a:br>
            <a:r>
              <a:rPr lang="en-US" sz="2000" dirty="0"/>
              <a:t>B. Folic Acid.</a:t>
            </a:r>
            <a:br>
              <a:rPr lang="en-US" sz="2000" dirty="0"/>
            </a:br>
            <a:r>
              <a:rPr lang="en-US" sz="2000" dirty="0"/>
              <a:t>C. </a:t>
            </a:r>
            <a:r>
              <a:rPr lang="en-US" sz="2000" dirty="0" err="1"/>
              <a:t>Sulfamethoxazole</a:t>
            </a:r>
            <a:r>
              <a:rPr lang="en-US" sz="2000" dirty="0"/>
              <a:t>.</a:t>
            </a:r>
            <a:br>
              <a:rPr lang="en-US" sz="2000" dirty="0"/>
            </a:br>
            <a:r>
              <a:rPr lang="en-US" sz="2000" dirty="0"/>
              <a:t>D. Phenytoin.</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dirty="0" smtClean="0">
                <a:solidFill>
                  <a:srgbClr val="00B050"/>
                </a:solidFill>
              </a:rPr>
              <a:t>The answer </a:t>
            </a:r>
            <a:r>
              <a:rPr sz="2000" smtClean="0">
                <a:solidFill>
                  <a:srgbClr val="00B050"/>
                </a:solidFill>
              </a:rPr>
              <a:t>is </a:t>
            </a:r>
            <a:r>
              <a:rPr lang="en-US" sz="2000" b="1" smtClean="0"/>
              <a:t>B.          </a:t>
            </a:r>
            <a:r>
              <a:rPr lang="en-US" sz="2000" b="1" dirty="0"/>
              <a:t>Folic Acid</a:t>
            </a:r>
            <a:endParaRPr lang="en-US" sz="2000" dirty="0"/>
          </a:p>
          <a:p>
            <a:r>
              <a:rPr lang="en-US" sz="2000" dirty="0"/>
              <a:t>Clients who take folic acid supplements lowered the risk of GI problems and mouth sores brought about by the use of methotrexate.</a:t>
            </a:r>
          </a:p>
          <a:p>
            <a:r>
              <a:rPr lang="en-US" sz="2000" dirty="0"/>
              <a:t>Option A may decrease intestinal absorption of methotrexate.</a:t>
            </a:r>
          </a:p>
          <a:p>
            <a:r>
              <a:rPr lang="en-US" sz="2000" dirty="0"/>
              <a:t>Options C and D: Methotrexate is partially bound to serum albumin, and toxicity may be increased because of displacement by certain drugs, such as salicylates, </a:t>
            </a:r>
            <a:r>
              <a:rPr lang="en-US" sz="2000" dirty="0" err="1"/>
              <a:t>phenylbutazone</a:t>
            </a:r>
            <a:r>
              <a:rPr lang="en-US" sz="2000" dirty="0"/>
              <a:t>, phenytoin, and sulfonamides.</a:t>
            </a:r>
          </a:p>
          <a:p>
            <a:r>
              <a:rPr sz="2000" dirty="0" smtClean="0">
                <a:solidFill>
                  <a:srgbClr val="00B050"/>
                </a:solidFill>
              </a:rPr>
              <a:t>         </a:t>
            </a:r>
          </a:p>
        </p:txBody>
      </p:sp>
    </p:spTree>
    <p:extLst>
      <p:ext uri="{BB962C8B-B14F-4D97-AF65-F5344CB8AC3E}">
        <p14:creationId xmlns:p14="http://schemas.microsoft.com/office/powerpoint/2010/main" xmlns="" val="1826323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 nurse is providing instructions to a client receiving</a:t>
            </a:r>
            <a:r>
              <a:rPr lang="en-US" sz="2000" b="1"/>
              <a:t> </a:t>
            </a:r>
            <a:r>
              <a:rPr lang="en-US" sz="2000" b="1" smtClean="0"/>
              <a:t>Baclofen (</a:t>
            </a:r>
            <a:r>
              <a:rPr lang="en-US" sz="2000" b="1" dirty="0" err="1"/>
              <a:t>Lioresal</a:t>
            </a:r>
            <a:r>
              <a:rPr lang="en-US" sz="2000" b="1" dirty="0"/>
              <a:t>). Which of the following would be included in the teaching plan?</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Limit fluid intake.</a:t>
            </a:r>
            <a:br>
              <a:rPr lang="en-US" sz="2000" dirty="0"/>
            </a:br>
            <a:r>
              <a:rPr lang="en-US" sz="2000" dirty="0"/>
              <a:t>B. Hold the medication if diarrhea occurs.</a:t>
            </a:r>
            <a:br>
              <a:rPr lang="en-US" sz="2000" dirty="0"/>
            </a:br>
            <a:r>
              <a:rPr lang="en-US" sz="2000" dirty="0"/>
              <a:t>C. Restrict alcohol intake.</a:t>
            </a:r>
            <a:br>
              <a:rPr lang="en-US" sz="2000" dirty="0"/>
            </a:br>
            <a:r>
              <a:rPr lang="en-US" sz="2000" dirty="0"/>
              <a:t>D. Notify the physician if weakness occurs.</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fontScale="85000" lnSpcReduction="10000"/>
          </a:bodyPr>
          <a:lstStyle/>
          <a:p>
            <a:r>
              <a:rPr sz="2400" b="1" dirty="0" smtClean="0">
                <a:solidFill>
                  <a:srgbClr val="00B050"/>
                </a:solidFill>
              </a:rPr>
              <a:t>The answer </a:t>
            </a:r>
            <a:r>
              <a:rPr sz="2400" b="1" smtClean="0">
                <a:solidFill>
                  <a:srgbClr val="00B050"/>
                </a:solidFill>
              </a:rPr>
              <a:t>is </a:t>
            </a:r>
            <a:r>
              <a:rPr sz="2400" b="1" smtClean="0">
                <a:solidFill>
                  <a:srgbClr val="00B050"/>
                </a:solidFill>
              </a:rPr>
              <a:t> </a:t>
            </a:r>
            <a:r>
              <a:rPr lang="en-US" sz="2400" b="1" smtClean="0"/>
              <a:t>C</a:t>
            </a:r>
            <a:r>
              <a:rPr lang="en-US" sz="2400" b="1"/>
              <a:t>. </a:t>
            </a:r>
            <a:r>
              <a:rPr lang="en-US" sz="2400" b="1" smtClean="0"/>
              <a:t>          Restrict </a:t>
            </a:r>
            <a:r>
              <a:rPr lang="en-US" sz="2400" b="1" dirty="0"/>
              <a:t>alcohol intake.</a:t>
            </a:r>
            <a:endParaRPr lang="en-US" sz="2400" dirty="0"/>
          </a:p>
          <a:p>
            <a:r>
              <a:rPr lang="en-US" sz="2400" dirty="0"/>
              <a:t>Baclofen is a skeletal muscle relaxant. The client should be cautioned against the use of alcohol and other central nervous system depressants </a:t>
            </a:r>
            <a:r>
              <a:rPr lang="en-US" sz="2400" dirty="0" err="1"/>
              <a:t>becausebaclofen</a:t>
            </a:r>
            <a:r>
              <a:rPr lang="en-US" sz="2400" dirty="0"/>
              <a:t> potentiates the depressant activity of these agents.</a:t>
            </a:r>
          </a:p>
          <a:p>
            <a:r>
              <a:rPr lang="en-US" sz="2400" dirty="0"/>
              <a:t>Option A: Limiting fluid intake is not necessary, but the client should be warned that urinary retention occurs.</a:t>
            </a:r>
          </a:p>
          <a:p>
            <a:r>
              <a:rPr lang="en-US" sz="2400" dirty="0"/>
              <a:t>Option B: Constipation rather than diarrhea is a side effect.</a:t>
            </a:r>
          </a:p>
          <a:p>
            <a:r>
              <a:rPr lang="en-US" sz="2400"/>
              <a:t>Option D: Weakness is related to a CNS effect that is prevalent during the early phase of the treatment and diminishes with continued medication use.</a:t>
            </a:r>
          </a:p>
        </p:txBody>
      </p:sp>
    </p:spTree>
    <p:extLst>
      <p:ext uri="{BB962C8B-B14F-4D97-AF65-F5344CB8AC3E}">
        <p14:creationId xmlns:p14="http://schemas.microsoft.com/office/powerpoint/2010/main" xmlns="" val="2593434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19. Alendronate (Fosamax) is given to a client with osteoporosis. The nurse advises the client to?</a:t>
            </a:r>
            <a:endParaRPr lang="en-US" sz="2000" dirty="0" smtClean="0">
              <a:solidFill>
                <a:srgbClr val="002060"/>
              </a:solidFill>
            </a:endParaRPr>
          </a:p>
        </p:txBody>
      </p:sp>
      <p:sp>
        <p:nvSpPr>
          <p:cNvPr id="19459" name="Text Placeholder 9"/>
          <p:cNvSpPr>
            <a:spLocks noGrp="1"/>
          </p:cNvSpPr>
          <p:nvPr>
            <p:ph type="body" sz="quarter" idx="13"/>
          </p:nvPr>
        </p:nvSpPr>
        <p:spPr>
          <a:xfrm>
            <a:off x="1651566" y="1413571"/>
            <a:ext cx="9880600" cy="2049463"/>
          </a:xfrm>
        </p:spPr>
        <p:txBody>
          <a:bodyPr/>
          <a:lstStyle/>
          <a:p>
            <a:r>
              <a:rPr lang="en-US" sz="2000" dirty="0"/>
              <a:t>A. Take the medication in the morning with meals.</a:t>
            </a:r>
            <a:br>
              <a:rPr lang="en-US" sz="2000" dirty="0"/>
            </a:br>
            <a:r>
              <a:rPr lang="en-US" sz="2000" dirty="0"/>
              <a:t>B. Take the medication 2 hours before bedtime.</a:t>
            </a:r>
            <a:br>
              <a:rPr lang="en-US" sz="2000" dirty="0"/>
            </a:br>
            <a:r>
              <a:rPr lang="en-US" sz="2000" dirty="0"/>
              <a:t>C. Take the medication with a glass of water after rising in the morning.</a:t>
            </a:r>
            <a:br>
              <a:rPr lang="en-US" sz="2000" dirty="0"/>
            </a:br>
            <a:r>
              <a:rPr lang="en-US" sz="2000" dirty="0"/>
              <a:t>D. Take the medication during lunch.</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a:bodyPr>
          <a:lstStyle/>
          <a:p>
            <a:r>
              <a:rPr sz="2000" b="1" dirty="0" smtClean="0">
                <a:solidFill>
                  <a:srgbClr val="00B050"/>
                </a:solidFill>
              </a:rPr>
              <a:t>The answer </a:t>
            </a:r>
            <a:r>
              <a:rPr sz="2000" b="1" smtClean="0">
                <a:solidFill>
                  <a:srgbClr val="00B050"/>
                </a:solidFill>
              </a:rPr>
              <a:t>is</a:t>
            </a:r>
            <a:r>
              <a:rPr sz="2000" smtClean="0">
                <a:solidFill>
                  <a:srgbClr val="00B050"/>
                </a:solidFill>
              </a:rPr>
              <a:t> </a:t>
            </a:r>
            <a:r>
              <a:rPr lang="en-US" sz="2000" b="1" smtClean="0"/>
              <a:t>C</a:t>
            </a:r>
            <a:r>
              <a:rPr lang="en-US" sz="2000" b="1" dirty="0"/>
              <a:t>. Take the medication with a glass of water after rising in the morning.</a:t>
            </a:r>
            <a:endParaRPr lang="en-US" sz="2000" dirty="0"/>
          </a:p>
          <a:p>
            <a:r>
              <a:rPr lang="en-US" sz="2000" dirty="0"/>
              <a:t>Alendronate needs to be taken with a glass of water after rising in the morning in order to prevent gastrointestinal effects.</a:t>
            </a:r>
          </a:p>
          <a:p>
            <a:r>
              <a:rPr sz="2000" dirty="0" smtClean="0">
                <a:solidFill>
                  <a:srgbClr val="00B050"/>
                </a:solidFill>
              </a:rPr>
              <a:t>         </a:t>
            </a:r>
          </a:p>
        </p:txBody>
      </p:sp>
    </p:spTree>
    <p:extLst>
      <p:ext uri="{BB962C8B-B14F-4D97-AF65-F5344CB8AC3E}">
        <p14:creationId xmlns:p14="http://schemas.microsoft.com/office/powerpoint/2010/main" xmlns="" val="936184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20. A client with osteoporosis is asking the nurse regarding the use of Salmon calcitonin (</a:t>
            </a:r>
            <a:r>
              <a:rPr lang="en-US" sz="2000" b="1" dirty="0" err="1"/>
              <a:t>Miacalcin</a:t>
            </a:r>
            <a:r>
              <a:rPr lang="en-US" sz="2000" b="1" dirty="0"/>
              <a:t>) nasal spray. The nurse tells the client to do the following, except?</a:t>
            </a:r>
            <a:endParaRPr lang="en-US" sz="2000" dirty="0" smtClean="0">
              <a:solidFill>
                <a:srgbClr val="002060"/>
              </a:solidFill>
            </a:endParaRPr>
          </a:p>
        </p:txBody>
      </p:sp>
      <p:sp>
        <p:nvSpPr>
          <p:cNvPr id="19459" name="Text Placeholder 9"/>
          <p:cNvSpPr>
            <a:spLocks noGrp="1"/>
          </p:cNvSpPr>
          <p:nvPr>
            <p:ph type="body" sz="quarter" idx="13"/>
          </p:nvPr>
        </p:nvSpPr>
        <p:spPr>
          <a:xfrm>
            <a:off x="549275" y="1463675"/>
            <a:ext cx="9880600" cy="2049463"/>
          </a:xfrm>
        </p:spPr>
        <p:txBody>
          <a:bodyPr/>
          <a:lstStyle/>
          <a:p>
            <a:r>
              <a:rPr lang="en-US" sz="2000" dirty="0"/>
              <a:t>A. Delivery system contains enough medication for at least 30 doses. Discard any unused solution after 30 doses.</a:t>
            </a:r>
            <a:br>
              <a:rPr lang="en-US" sz="2000" dirty="0"/>
            </a:br>
            <a:r>
              <a:rPr lang="en-US" sz="2000" dirty="0"/>
              <a:t>B. If you do not feel the spray while using it, repeat the dose on the other nostrils.</a:t>
            </a:r>
            <a:br>
              <a:rPr lang="en-US" sz="2000" dirty="0"/>
            </a:br>
            <a:r>
              <a:rPr lang="en-US" sz="2000" dirty="0"/>
              <a:t>C. </a:t>
            </a:r>
            <a:r>
              <a:rPr lang="en-US" sz="2000" dirty="0" err="1"/>
              <a:t>Miacalcin</a:t>
            </a:r>
            <a:r>
              <a:rPr lang="en-US" sz="2000" dirty="0"/>
              <a:t> is usually given as one spray per day into only one of your nostrils.</a:t>
            </a:r>
            <a:br>
              <a:rPr lang="en-US" sz="2000" dirty="0"/>
            </a:br>
            <a:r>
              <a:rPr lang="en-US" sz="2000" dirty="0"/>
              <a:t>D. Take extra vitamin D while you are using </a:t>
            </a:r>
            <a:r>
              <a:rPr lang="en-US" sz="2000" dirty="0" err="1"/>
              <a:t>Miacalcin</a:t>
            </a:r>
            <a:r>
              <a:rPr lang="en-US" sz="2000" dirty="0"/>
              <a:t>.</a:t>
            </a:r>
            <a:endParaRPr lang="en-US" sz="2000" dirty="0" smtClean="0"/>
          </a:p>
        </p:txBody>
      </p:sp>
      <p:sp>
        <p:nvSpPr>
          <p:cNvPr id="9" name="Text Placeholder 8"/>
          <p:cNvSpPr>
            <a:spLocks noGrp="1"/>
          </p:cNvSpPr>
          <p:nvPr>
            <p:ph type="body" sz="half" idx="2"/>
          </p:nvPr>
        </p:nvSpPr>
        <p:spPr>
          <a:xfrm>
            <a:off x="1390389" y="4206875"/>
            <a:ext cx="10801611" cy="1704975"/>
          </a:xfrm>
        </p:spPr>
        <p:txBody>
          <a:bodyPr>
            <a:noAutofit/>
          </a:bodyPr>
          <a:lstStyle/>
          <a:p>
            <a:r>
              <a:rPr sz="2000" b="1" dirty="0" smtClean="0">
                <a:solidFill>
                  <a:srgbClr val="00B050"/>
                </a:solidFill>
              </a:rPr>
              <a:t>The answer </a:t>
            </a:r>
            <a:r>
              <a:rPr sz="2000" b="1" smtClean="0">
                <a:solidFill>
                  <a:srgbClr val="00B050"/>
                </a:solidFill>
              </a:rPr>
              <a:t>is</a:t>
            </a:r>
            <a:r>
              <a:rPr sz="2000" smtClean="0">
                <a:solidFill>
                  <a:srgbClr val="00B050"/>
                </a:solidFill>
              </a:rPr>
              <a:t> </a:t>
            </a:r>
            <a:r>
              <a:rPr lang="en-US" sz="2000" b="1" smtClean="0"/>
              <a:t>B.          </a:t>
            </a:r>
            <a:r>
              <a:rPr lang="en-US" sz="2000" b="1" dirty="0"/>
              <a:t> If you do not feel the spray while using it, repeat the dose on the other nostrils.</a:t>
            </a:r>
            <a:endParaRPr lang="en-US" sz="2000" dirty="0"/>
          </a:p>
          <a:p>
            <a:r>
              <a:rPr lang="en-US" sz="2000" dirty="0" err="1"/>
              <a:t>Miacalcin</a:t>
            </a:r>
            <a:r>
              <a:rPr lang="en-US" sz="2000" dirty="0"/>
              <a:t> spray delivers a fine mist into the nose. Even if the client does not feel the spray while using it, the medication is still being absorbed by the nasal passages.</a:t>
            </a:r>
          </a:p>
          <a:p>
            <a:r>
              <a:rPr lang="en-US" sz="2000" dirty="0"/>
              <a:t>Option A: Discard any unused solution after 30 doses because spray may not deliver correct dose.</a:t>
            </a:r>
          </a:p>
          <a:p>
            <a:r>
              <a:rPr lang="en-US" sz="2000" dirty="0"/>
              <a:t>Option C: Use the other nostril the next day and continue alternating back and forth for each daily dose.</a:t>
            </a:r>
          </a:p>
          <a:p>
            <a:r>
              <a:rPr lang="en-US" sz="2000" dirty="0"/>
              <a:t>Option D: Vitamin D helps in treating osteoporosis by helping in maintaining healthy bones.</a:t>
            </a:r>
          </a:p>
          <a:p>
            <a:r>
              <a:rPr sz="2000" dirty="0" smtClean="0">
                <a:solidFill>
                  <a:srgbClr val="00B050"/>
                </a:solidFill>
              </a:rPr>
              <a:t>   </a:t>
            </a:r>
          </a:p>
        </p:txBody>
      </p:sp>
    </p:spTree>
    <p:extLst>
      <p:ext uri="{BB962C8B-B14F-4D97-AF65-F5344CB8AC3E}">
        <p14:creationId xmlns:p14="http://schemas.microsoft.com/office/powerpoint/2010/main" xmlns="" val="2052449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 A nurse is analyzing the laboratory studies on a client </a:t>
            </a:r>
            <a:r>
              <a:rPr lang="en-US" sz="2000" b="1" dirty="0" err="1"/>
              <a:t>receivingDantrolene</a:t>
            </a:r>
            <a:r>
              <a:rPr lang="en-US" sz="2000" b="1" dirty="0"/>
              <a:t> Sodium (</a:t>
            </a:r>
            <a:r>
              <a:rPr lang="en-US" sz="2000" b="1" dirty="0" err="1"/>
              <a:t>Dantrium</a:t>
            </a:r>
            <a:r>
              <a:rPr lang="en-US" sz="2000" b="1" dirty="0"/>
              <a:t>). Which of the following laboratory test would identify an adverse effect associated with the use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751773" y="1538831"/>
            <a:ext cx="9880600" cy="2049463"/>
          </a:xfrm>
        </p:spPr>
        <p:txBody>
          <a:bodyPr/>
          <a:lstStyle/>
          <a:p>
            <a:r>
              <a:rPr lang="en-US" sz="2000" dirty="0"/>
              <a:t>A. Blood urea nitrogen.</a:t>
            </a:r>
            <a:br>
              <a:rPr lang="en-US" sz="2000" dirty="0"/>
            </a:br>
            <a:r>
              <a:rPr lang="en-US" sz="2000" dirty="0"/>
              <a:t>B. Creatinine.</a:t>
            </a:r>
            <a:br>
              <a:rPr lang="en-US" sz="2000" dirty="0"/>
            </a:br>
            <a:r>
              <a:rPr lang="en-US" sz="2000" dirty="0"/>
              <a:t>C. Liver function test.</a:t>
            </a:r>
            <a:br>
              <a:rPr lang="en-US" sz="2000" dirty="0"/>
            </a:br>
            <a:r>
              <a:rPr lang="en-US" sz="2000" dirty="0"/>
              <a:t>D. Triglyceride.</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fontScale="85000" lnSpcReduction="20000"/>
          </a:bodyPr>
          <a:lstStyle/>
          <a:p>
            <a:r>
              <a:rPr sz="2400" dirty="0" smtClean="0">
                <a:solidFill>
                  <a:srgbClr val="00B050"/>
                </a:solidFill>
              </a:rPr>
              <a:t>The answer </a:t>
            </a:r>
            <a:r>
              <a:rPr sz="2400" smtClean="0">
                <a:solidFill>
                  <a:srgbClr val="00B050"/>
                </a:solidFill>
              </a:rPr>
              <a:t>is </a:t>
            </a:r>
            <a:r>
              <a:rPr lang="en-US" sz="2400" b="1" smtClean="0"/>
              <a:t>C.           </a:t>
            </a:r>
            <a:r>
              <a:rPr lang="en-US" sz="2400" b="1" dirty="0"/>
              <a:t>Liver function test.</a:t>
            </a:r>
            <a:endParaRPr lang="en-US" sz="2400" dirty="0"/>
          </a:p>
          <a:p>
            <a:r>
              <a:rPr lang="en-US" sz="2400" dirty="0"/>
              <a:t>Liver damage is the most serious adverse effect of </a:t>
            </a:r>
            <a:r>
              <a:rPr lang="en-US" sz="2400" dirty="0" err="1"/>
              <a:t>dantrolene</a:t>
            </a:r>
            <a:r>
              <a:rPr lang="en-US" sz="2400" dirty="0"/>
              <a:t>. To reduce the risk of liver damage, liver function test should be performed before and during the duration of the treatment.</a:t>
            </a:r>
          </a:p>
          <a:p>
            <a:r>
              <a:rPr lang="en-US" sz="2400" dirty="0"/>
              <a:t>Options A and B assesses the kidney function.</a:t>
            </a:r>
          </a:p>
          <a:p>
            <a:r>
              <a:rPr lang="en-US" sz="2400" dirty="0"/>
              <a:t>Option D is not related to the use of the medication.</a:t>
            </a:r>
          </a:p>
          <a:p>
            <a:endParaRPr lang="en-US" sz="2400" dirty="0"/>
          </a:p>
        </p:txBody>
      </p:sp>
    </p:spTree>
    <p:extLst>
      <p:ext uri="{BB962C8B-B14F-4D97-AF65-F5344CB8AC3E}">
        <p14:creationId xmlns:p14="http://schemas.microsoft.com/office/powerpoint/2010/main" xmlns="" val="964860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3. A nurse is caring for a client who is receiving </a:t>
            </a:r>
            <a:r>
              <a:rPr lang="en-US" sz="2000" b="1" dirty="0" err="1"/>
              <a:t>Cyclobenzaprinehydrochloride</a:t>
            </a:r>
            <a:r>
              <a:rPr lang="en-US" sz="2000" b="1" dirty="0"/>
              <a:t> (</a:t>
            </a:r>
            <a:r>
              <a:rPr lang="en-US" sz="2000" b="1" dirty="0" err="1"/>
              <a:t>Flexeril</a:t>
            </a:r>
            <a:r>
              <a:rPr lang="en-US" sz="2000" b="1" dirty="0"/>
              <a:t>) for the treatment of muscle spasm. Which of the following medical condition is contraindicated with the use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639040" y="1526305"/>
            <a:ext cx="9880600" cy="2049463"/>
          </a:xfrm>
        </p:spPr>
        <p:txBody>
          <a:bodyPr/>
          <a:lstStyle/>
          <a:p>
            <a:r>
              <a:rPr lang="en-US" sz="2000" dirty="0"/>
              <a:t>A. Diabetes Mellitus.</a:t>
            </a:r>
            <a:br>
              <a:rPr lang="en-US" sz="2000" dirty="0"/>
            </a:br>
            <a:r>
              <a:rPr lang="en-US" sz="2000" dirty="0"/>
              <a:t>B. Angle-closure glaucoma.</a:t>
            </a:r>
            <a:br>
              <a:rPr lang="en-US" sz="2000" dirty="0"/>
            </a:br>
            <a:r>
              <a:rPr lang="en-US" sz="2000" dirty="0"/>
              <a:t>C. Emphysema.</a:t>
            </a:r>
            <a:br>
              <a:rPr lang="en-US" sz="2000" dirty="0"/>
            </a:br>
            <a:r>
              <a:rPr lang="en-US" sz="2000" dirty="0"/>
              <a:t>D. Urinary tract infection.</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a:bodyPr>
          <a:lstStyle/>
          <a:p>
            <a:r>
              <a:rPr sz="2000" dirty="0" smtClean="0">
                <a:solidFill>
                  <a:srgbClr val="00B050"/>
                </a:solidFill>
              </a:rPr>
              <a:t>The </a:t>
            </a:r>
            <a:r>
              <a:rPr sz="2000" smtClean="0">
                <a:solidFill>
                  <a:srgbClr val="00B050"/>
                </a:solidFill>
              </a:rPr>
              <a:t>answer </a:t>
            </a:r>
            <a:r>
              <a:rPr sz="2000" smtClean="0">
                <a:solidFill>
                  <a:srgbClr val="00B050"/>
                </a:solidFill>
              </a:rPr>
              <a:t>is : </a:t>
            </a:r>
            <a:r>
              <a:rPr lang="en-US" sz="2000" b="1" smtClean="0"/>
              <a:t>B.              </a:t>
            </a:r>
            <a:r>
              <a:rPr lang="en-US" sz="2000" b="1" dirty="0"/>
              <a:t> Angle-closure glaucoma.</a:t>
            </a:r>
            <a:endParaRPr lang="en-US" sz="2000" dirty="0"/>
          </a:p>
          <a:p>
            <a:r>
              <a:rPr lang="en-US" sz="2000" dirty="0"/>
              <a:t>Cyclobenzaprine hydrochloride (</a:t>
            </a:r>
            <a:r>
              <a:rPr lang="en-US" sz="2000" dirty="0" err="1"/>
              <a:t>Flexeril</a:t>
            </a:r>
            <a:r>
              <a:rPr lang="en-US" sz="2000" dirty="0"/>
              <a:t>) has an anticholinergic effect, so it is used in caution with patients with angle-closure glaucoma, urinary retention, and increased intraocular pressure.</a:t>
            </a:r>
          </a:p>
        </p:txBody>
      </p:sp>
    </p:spTree>
    <p:extLst>
      <p:ext uri="{BB962C8B-B14F-4D97-AF65-F5344CB8AC3E}">
        <p14:creationId xmlns:p14="http://schemas.microsoft.com/office/powerpoint/2010/main" xmlns="" val="1482396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52425" y="266700"/>
            <a:ext cx="11499850" cy="1201738"/>
          </a:xfrm>
        </p:spPr>
        <p:txBody>
          <a:bodyPr>
            <a:normAutofit/>
          </a:bodyPr>
          <a:lstStyle/>
          <a:p>
            <a:r>
              <a:rPr lang="en-US" sz="2000" b="1" dirty="0"/>
              <a:t>4. A client is receiving </a:t>
            </a:r>
            <a:r>
              <a:rPr lang="en-US" sz="2000" b="1" dirty="0" err="1"/>
              <a:t>Methocarbamol</a:t>
            </a:r>
            <a:r>
              <a:rPr lang="en-US" sz="2000" b="1" dirty="0"/>
              <a:t> (</a:t>
            </a:r>
            <a:r>
              <a:rPr lang="en-US" sz="2000" b="1" dirty="0" err="1"/>
              <a:t>Robaxin</a:t>
            </a:r>
            <a:r>
              <a:rPr lang="en-US" sz="2000" b="1" dirty="0"/>
              <a:t>) as an adjunct to physical therapy for the relief of painful muscle discomfort. Which of the following is not true regarding with the use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796925" y="1641543"/>
            <a:ext cx="9880600" cy="2049463"/>
          </a:xfrm>
        </p:spPr>
        <p:txBody>
          <a:bodyPr/>
          <a:lstStyle/>
          <a:p>
            <a:r>
              <a:rPr lang="en-US" sz="2000" dirty="0"/>
              <a:t>A. The parenteral form causes hypotension and bradycardia when given rapidly.</a:t>
            </a:r>
            <a:br>
              <a:rPr lang="en-US" sz="2000" dirty="0"/>
            </a:br>
            <a:r>
              <a:rPr lang="en-US" sz="2000" dirty="0"/>
              <a:t>B. The medicine can cause the urine to turn into brown, black or green.</a:t>
            </a:r>
            <a:br>
              <a:rPr lang="en-US" sz="2000" dirty="0"/>
            </a:br>
            <a:r>
              <a:rPr lang="en-US" sz="2000" dirty="0"/>
              <a:t>C. The use of a cold or allergy medicine will lessen the side effects of the medication.</a:t>
            </a:r>
            <a:br>
              <a:rPr lang="en-US" sz="2000" dirty="0"/>
            </a:br>
            <a:r>
              <a:rPr lang="en-US" sz="2000" dirty="0"/>
              <a:t>D. The parenteral form is contraindicated in clients with liver </a:t>
            </a:r>
            <a:r>
              <a:rPr lang="en-US" sz="2000"/>
              <a:t>damage</a:t>
            </a:r>
            <a:r>
              <a:rPr lang="en-US" sz="2000" smtClean="0"/>
              <a:t>.</a:t>
            </a:r>
            <a:endParaRPr lang="en-US" sz="2000" dirty="0"/>
          </a:p>
        </p:txBody>
      </p:sp>
      <p:sp>
        <p:nvSpPr>
          <p:cNvPr id="9" name="Text Placeholder 8"/>
          <p:cNvSpPr>
            <a:spLocks noGrp="1"/>
          </p:cNvSpPr>
          <p:nvPr>
            <p:ph type="body" sz="half" idx="2"/>
          </p:nvPr>
        </p:nvSpPr>
        <p:spPr>
          <a:xfrm>
            <a:off x="1738313" y="4267200"/>
            <a:ext cx="10453687" cy="2277979"/>
          </a:xfrm>
        </p:spPr>
        <p:txBody>
          <a:bodyPr>
            <a:normAutofit/>
          </a:bodyPr>
          <a:lstStyle/>
          <a:p>
            <a:r>
              <a:rPr sz="2000" b="1" dirty="0" smtClean="0">
                <a:solidFill>
                  <a:srgbClr val="00B050"/>
                </a:solidFill>
              </a:rPr>
              <a:t>The answer </a:t>
            </a:r>
            <a:r>
              <a:rPr sz="2000" b="1" smtClean="0">
                <a:solidFill>
                  <a:srgbClr val="00B050"/>
                </a:solidFill>
              </a:rPr>
              <a:t>is </a:t>
            </a:r>
            <a:r>
              <a:rPr sz="2000" b="1" smtClean="0">
                <a:solidFill>
                  <a:srgbClr val="00B050"/>
                </a:solidFill>
              </a:rPr>
              <a:t> </a:t>
            </a:r>
            <a:r>
              <a:rPr lang="en-US" sz="2000" b="1" smtClean="0"/>
              <a:t>C.        </a:t>
            </a:r>
            <a:r>
              <a:rPr lang="en-US" sz="2000" b="1" dirty="0"/>
              <a:t> The use of a cold or allergy medicine will lessen the side effects of the medication.</a:t>
            </a:r>
            <a:endParaRPr lang="en-US" sz="2000" dirty="0"/>
          </a:p>
          <a:p>
            <a:r>
              <a:rPr lang="en-US" sz="2000" dirty="0" err="1"/>
              <a:t>Methocarbamol</a:t>
            </a:r>
            <a:r>
              <a:rPr lang="en-US" sz="2000" dirty="0"/>
              <a:t> is a muscle relaxant. Medicines such as cold or allergy medicine, sedatives, narcotic pain medicine, sleeping pills, muscle relaxers, and medicine for seizures, depression, or anxiety add to the sleepiness caused </a:t>
            </a:r>
            <a:r>
              <a:rPr lang="en-US" sz="2000" dirty="0" err="1"/>
              <a:t>bymethocarbamol</a:t>
            </a:r>
            <a:r>
              <a:rPr lang="en-US" sz="2000" dirty="0"/>
              <a:t>.</a:t>
            </a:r>
          </a:p>
          <a:p>
            <a:endParaRPr lang="en-US" sz="2000" dirty="0"/>
          </a:p>
          <a:p>
            <a:endParaRPr lang="en-US" sz="2000" dirty="0"/>
          </a:p>
        </p:txBody>
      </p:sp>
    </p:spTree>
    <p:extLst>
      <p:ext uri="{BB962C8B-B14F-4D97-AF65-F5344CB8AC3E}">
        <p14:creationId xmlns:p14="http://schemas.microsoft.com/office/powerpoint/2010/main" xmlns="" val="2342045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40073" y="375781"/>
            <a:ext cx="11499850" cy="1201738"/>
          </a:xfrm>
        </p:spPr>
        <p:txBody>
          <a:bodyPr>
            <a:normAutofit/>
          </a:bodyPr>
          <a:lstStyle/>
          <a:p>
            <a:r>
              <a:rPr lang="en-US" sz="2000" b="1" dirty="0"/>
              <a:t>5. Allopurinol (</a:t>
            </a:r>
            <a:r>
              <a:rPr lang="en-US" sz="2000" b="1" dirty="0" err="1"/>
              <a:t>Zyloprim</a:t>
            </a:r>
            <a:r>
              <a:rPr lang="en-US" sz="2000" b="1" dirty="0"/>
              <a:t>) is prescribed for a client for the treatment of gout. And the nurse is providing medication instructions. The nurse tells the client to?</a:t>
            </a:r>
            <a:r>
              <a:rPr lang="en-US" sz="2000" dirty="0"/>
              <a:t/>
            </a:r>
            <a:br>
              <a:rPr lang="en-US" sz="2000" dirty="0"/>
            </a:br>
            <a:r>
              <a:rPr lang="en-US" sz="2000" dirty="0"/>
              <a:t>A. Take the medication</a:t>
            </a:r>
          </a:p>
        </p:txBody>
      </p:sp>
      <p:sp>
        <p:nvSpPr>
          <p:cNvPr id="19459" name="Text Placeholder 9"/>
          <p:cNvSpPr>
            <a:spLocks noGrp="1"/>
          </p:cNvSpPr>
          <p:nvPr>
            <p:ph type="body" sz="quarter" idx="13"/>
          </p:nvPr>
        </p:nvSpPr>
        <p:spPr>
          <a:xfrm>
            <a:off x="549275" y="1463675"/>
            <a:ext cx="9880600" cy="2049463"/>
          </a:xfrm>
        </p:spPr>
        <p:txBody>
          <a:bodyPr/>
          <a:lstStyle/>
          <a:p>
            <a:pPr lvl="1"/>
            <a:r>
              <a:rPr lang="en-US" sz="2000" dirty="0">
                <a:solidFill>
                  <a:srgbClr val="FF0000"/>
                </a:solidFill>
              </a:rPr>
              <a:t>A. Take the medication on an empty stomach.</a:t>
            </a:r>
            <a:br>
              <a:rPr lang="en-US" sz="2000" dirty="0">
                <a:solidFill>
                  <a:srgbClr val="FF0000"/>
                </a:solidFill>
              </a:rPr>
            </a:br>
            <a:r>
              <a:rPr lang="en-US" sz="2000" dirty="0">
                <a:solidFill>
                  <a:srgbClr val="FF0000"/>
                </a:solidFill>
              </a:rPr>
              <a:t>B. To limit the use of vitamin C.</a:t>
            </a:r>
            <a:br>
              <a:rPr lang="en-US" sz="2000" dirty="0">
                <a:solidFill>
                  <a:srgbClr val="FF0000"/>
                </a:solidFill>
              </a:rPr>
            </a:br>
            <a:r>
              <a:rPr lang="en-US" sz="2000" dirty="0">
                <a:solidFill>
                  <a:srgbClr val="FF0000"/>
                </a:solidFill>
              </a:rPr>
              <a:t>C. A rash is a normal side effect of the medication.</a:t>
            </a:r>
            <a:br>
              <a:rPr lang="en-US" sz="2000" dirty="0">
                <a:solidFill>
                  <a:srgbClr val="FF0000"/>
                </a:solidFill>
              </a:rPr>
            </a:br>
            <a:r>
              <a:rPr lang="en-US" sz="2000" dirty="0">
                <a:solidFill>
                  <a:srgbClr val="FF0000"/>
                </a:solidFill>
              </a:rPr>
              <a:t>D. The effect of the medication will happen immediately.</a:t>
            </a:r>
            <a:endParaRPr lang="en-US" sz="2000" dirty="0" smtClean="0">
              <a:solidFill>
                <a:srgbClr val="FF0000"/>
              </a:solidFill>
            </a:endParaRPr>
          </a:p>
        </p:txBody>
      </p:sp>
      <p:sp>
        <p:nvSpPr>
          <p:cNvPr id="9" name="Text Placeholder 8"/>
          <p:cNvSpPr>
            <a:spLocks noGrp="1"/>
          </p:cNvSpPr>
          <p:nvPr>
            <p:ph type="body" sz="half" idx="2"/>
          </p:nvPr>
        </p:nvSpPr>
        <p:spPr>
          <a:xfrm>
            <a:off x="1503123" y="4206875"/>
            <a:ext cx="10688877" cy="1704975"/>
          </a:xfrm>
        </p:spPr>
        <p:txBody>
          <a:bodyPr>
            <a:noAutofit/>
          </a:bodyPr>
          <a:lstStyle/>
          <a:p>
            <a:r>
              <a:rPr sz="2000" b="1" smtClean="0">
                <a:solidFill>
                  <a:srgbClr val="00B050"/>
                </a:solidFill>
              </a:rPr>
              <a:t>The </a:t>
            </a:r>
            <a:r>
              <a:rPr sz="2000" b="1" smtClean="0">
                <a:solidFill>
                  <a:srgbClr val="00B050"/>
                </a:solidFill>
              </a:rPr>
              <a:t>answer is  </a:t>
            </a:r>
            <a:r>
              <a:rPr sz="2000" b="1" dirty="0" smtClean="0">
                <a:solidFill>
                  <a:schemeClr val="tx1"/>
                </a:solidFill>
              </a:rPr>
              <a:t>B</a:t>
            </a:r>
            <a:r>
              <a:rPr sz="2000" b="1" smtClean="0">
                <a:solidFill>
                  <a:schemeClr val="tx1"/>
                </a:solidFill>
              </a:rPr>
              <a:t>. </a:t>
            </a:r>
            <a:r>
              <a:rPr sz="2000" b="1" smtClean="0">
                <a:solidFill>
                  <a:schemeClr val="tx1"/>
                </a:solidFill>
              </a:rPr>
              <a:t>         </a:t>
            </a:r>
            <a:r>
              <a:rPr lang="en-US" sz="2000" dirty="0" smtClean="0"/>
              <a:t>To limit the use of vitamin C.      </a:t>
            </a:r>
          </a:p>
          <a:p>
            <a:r>
              <a:rPr lang="en-US" sz="2000" dirty="0" err="1" smtClean="0"/>
              <a:t>nstruct</a:t>
            </a:r>
            <a:r>
              <a:rPr lang="en-US" sz="2000" dirty="0" smtClean="0"/>
              <a:t> </a:t>
            </a:r>
            <a:r>
              <a:rPr lang="en-US" sz="2000" dirty="0"/>
              <a:t>the client not to take larger doses of Vitamin C while taking allopurinol because kidney stones may occur.</a:t>
            </a:r>
          </a:p>
          <a:p>
            <a:r>
              <a:rPr lang="en-US" sz="2000" dirty="0"/>
              <a:t>Option A: Allopurinol is taken with a meal or with a milk.</a:t>
            </a:r>
          </a:p>
          <a:p>
            <a:r>
              <a:rPr lang="en-US" sz="2000" dirty="0"/>
              <a:t>Option C: This is a sign of hypersensitivity so the physician should be notified immediately.</a:t>
            </a:r>
          </a:p>
          <a:p>
            <a:r>
              <a:rPr lang="en-US" sz="2000" dirty="0"/>
              <a:t>Option D: A full therapeutic effect usually takes 1 week or longer.</a:t>
            </a:r>
          </a:p>
          <a:p>
            <a:endParaRPr lang="en-US" sz="2000" dirty="0"/>
          </a:p>
        </p:txBody>
      </p:sp>
    </p:spTree>
    <p:extLst>
      <p:ext uri="{BB962C8B-B14F-4D97-AF65-F5344CB8AC3E}">
        <p14:creationId xmlns:p14="http://schemas.microsoft.com/office/powerpoint/2010/main" xmlns="" val="1460366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6. A client is prescribed Colchicine. After taking three doses, the client complaints of nausea, vomiting, and loose bowel stools. Which of the following should the client do?</a:t>
            </a:r>
            <a:endParaRPr lang="en-US" sz="2000" dirty="0" smtClean="0">
              <a:solidFill>
                <a:srgbClr val="002060"/>
              </a:solidFill>
            </a:endParaRPr>
          </a:p>
        </p:txBody>
      </p:sp>
      <p:sp>
        <p:nvSpPr>
          <p:cNvPr id="19459" name="Text Placeholder 9"/>
          <p:cNvSpPr>
            <a:spLocks noGrp="1"/>
          </p:cNvSpPr>
          <p:nvPr>
            <p:ph type="body" sz="quarter" idx="13"/>
          </p:nvPr>
        </p:nvSpPr>
        <p:spPr>
          <a:xfrm>
            <a:off x="1313363" y="1288311"/>
            <a:ext cx="9880600" cy="2049463"/>
          </a:xfrm>
        </p:spPr>
        <p:txBody>
          <a:bodyPr/>
          <a:lstStyle/>
          <a:p>
            <a:r>
              <a:rPr lang="en-US" sz="2000" dirty="0"/>
              <a:t>A. Skip the next dose, and take the another dose.</a:t>
            </a:r>
            <a:br>
              <a:rPr lang="en-US" sz="2000" dirty="0"/>
            </a:br>
            <a:r>
              <a:rPr lang="en-US" sz="2000" dirty="0"/>
              <a:t>B. Withhold the medication and the physician is notified.</a:t>
            </a:r>
            <a:br>
              <a:rPr lang="en-US" sz="2000" dirty="0"/>
            </a:br>
            <a:r>
              <a:rPr lang="en-US" sz="2000" dirty="0"/>
              <a:t>C. Continue taking the medication as these symptoms will go away.</a:t>
            </a:r>
            <a:br>
              <a:rPr lang="en-US" sz="2000" dirty="0"/>
            </a:br>
            <a:r>
              <a:rPr lang="en-US" sz="2000" dirty="0"/>
              <a:t>D. Cut in half the next dosage.</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dirty="0" smtClean="0">
                <a:solidFill>
                  <a:srgbClr val="00B050"/>
                </a:solidFill>
              </a:rPr>
              <a:t>The answer </a:t>
            </a:r>
            <a:r>
              <a:rPr sz="2000" smtClean="0">
                <a:solidFill>
                  <a:srgbClr val="00B050"/>
                </a:solidFill>
              </a:rPr>
              <a:t>is </a:t>
            </a:r>
            <a:r>
              <a:rPr lang="en-US" sz="2000" b="1" smtClean="0"/>
              <a:t>B.           </a:t>
            </a:r>
            <a:r>
              <a:rPr lang="en-US" sz="2000" b="1" dirty="0"/>
              <a:t>Withhold the medication and the physician is notified.</a:t>
            </a:r>
            <a:endParaRPr lang="en-US" sz="2000" dirty="0"/>
          </a:p>
          <a:p>
            <a:r>
              <a:rPr lang="en-US" sz="2000" dirty="0"/>
              <a:t>If gastrointestinal symptoms occur (nausea, vomiting, diarrhea and abdominal pain), the medication is withheld and the physician is notified.</a:t>
            </a:r>
          </a:p>
          <a:p>
            <a:r>
              <a:rPr lang="en-US" sz="2000" dirty="0"/>
              <a:t>Options A and D: Cutting in half and skipping the next dose will not give the assurance of avoiding these symptoms.</a:t>
            </a:r>
          </a:p>
          <a:p>
            <a:r>
              <a:rPr lang="en-US" sz="2000" dirty="0"/>
              <a:t>Option C: These side effects are signs of </a:t>
            </a:r>
            <a:r>
              <a:rPr lang="en-US" sz="2000" dirty="0" err="1"/>
              <a:t>overdosage</a:t>
            </a:r>
            <a:r>
              <a:rPr lang="en-US" sz="2000" dirty="0"/>
              <a:t> that can be fatal.</a:t>
            </a:r>
          </a:p>
          <a:p>
            <a:r>
              <a:rPr sz="2000" dirty="0" smtClean="0">
                <a:solidFill>
                  <a:srgbClr val="00B050"/>
                </a:solidFill>
              </a:rPr>
              <a:t>       </a:t>
            </a:r>
          </a:p>
        </p:txBody>
      </p:sp>
    </p:spTree>
    <p:extLst>
      <p:ext uri="{BB962C8B-B14F-4D97-AF65-F5344CB8AC3E}">
        <p14:creationId xmlns:p14="http://schemas.microsoft.com/office/powerpoint/2010/main" xmlns="" val="271853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7. Colchicine is prescribed for a client with gout. The nurse reviews the client’s record, knowing that this medication would be used in caution in which of the following </a:t>
            </a:r>
            <a:r>
              <a:rPr lang="en-US" sz="2000" b="1" dirty="0" smtClean="0"/>
              <a:t>medical condition?</a:t>
            </a:r>
            <a:endParaRPr lang="en-US" sz="2000" dirty="0" smtClean="0">
              <a:solidFill>
                <a:srgbClr val="002060"/>
              </a:solidFill>
            </a:endParaRPr>
          </a:p>
        </p:txBody>
      </p:sp>
      <p:sp>
        <p:nvSpPr>
          <p:cNvPr id="19459" name="Text Placeholder 9"/>
          <p:cNvSpPr>
            <a:spLocks noGrp="1"/>
          </p:cNvSpPr>
          <p:nvPr>
            <p:ph type="body" sz="quarter" idx="13"/>
          </p:nvPr>
        </p:nvSpPr>
        <p:spPr>
          <a:xfrm>
            <a:off x="1338415" y="1375993"/>
            <a:ext cx="9880600" cy="2049463"/>
          </a:xfrm>
        </p:spPr>
        <p:txBody>
          <a:bodyPr/>
          <a:lstStyle/>
          <a:p>
            <a:r>
              <a:rPr lang="en-US" sz="2000" dirty="0"/>
              <a:t>A. </a:t>
            </a:r>
            <a:r>
              <a:rPr lang="en-US" sz="2000" dirty="0" err="1"/>
              <a:t>Behcet</a:t>
            </a:r>
            <a:r>
              <a:rPr lang="en-US" sz="2000" dirty="0"/>
              <a:t> disease.</a:t>
            </a:r>
            <a:br>
              <a:rPr lang="en-US" sz="2000" dirty="0"/>
            </a:br>
            <a:r>
              <a:rPr lang="en-US" sz="2000" dirty="0"/>
              <a:t>B. Aplastic Anemia.</a:t>
            </a:r>
            <a:br>
              <a:rPr lang="en-US" sz="2000" dirty="0"/>
            </a:br>
            <a:r>
              <a:rPr lang="en-US" sz="2000" dirty="0"/>
              <a:t>C. Amyloidosis.</a:t>
            </a:r>
            <a:br>
              <a:rPr lang="en-US" sz="2000" dirty="0"/>
            </a:br>
            <a:r>
              <a:rPr lang="en-US" sz="2000" dirty="0"/>
              <a:t>D. Familial Mediterranean fever (FMF).</a:t>
            </a:r>
            <a:r>
              <a:rPr lang="en-US" sz="2000" dirty="0" smtClean="0"/>
              <a:t>    </a:t>
            </a:r>
          </a:p>
        </p:txBody>
      </p:sp>
      <p:sp>
        <p:nvSpPr>
          <p:cNvPr id="9" name="Text Placeholder 8"/>
          <p:cNvSpPr>
            <a:spLocks noGrp="1"/>
          </p:cNvSpPr>
          <p:nvPr>
            <p:ph type="body" sz="half" idx="2"/>
          </p:nvPr>
        </p:nvSpPr>
        <p:spPr>
          <a:xfrm>
            <a:off x="1738313" y="4206875"/>
            <a:ext cx="10453687" cy="1704975"/>
          </a:xfrm>
        </p:spPr>
        <p:txBody>
          <a:bodyPr>
            <a:noAutofit/>
          </a:bodyPr>
          <a:lstStyle/>
          <a:p>
            <a:r>
              <a:rPr sz="2000" dirty="0" smtClean="0">
                <a:solidFill>
                  <a:srgbClr val="00B050"/>
                </a:solidFill>
              </a:rPr>
              <a:t>The answer </a:t>
            </a:r>
            <a:r>
              <a:rPr sz="2000" smtClean="0">
                <a:solidFill>
                  <a:srgbClr val="00B050"/>
                </a:solidFill>
              </a:rPr>
              <a:t>is </a:t>
            </a:r>
            <a:r>
              <a:rPr lang="en-US" sz="2000" b="1" smtClean="0"/>
              <a:t>B</a:t>
            </a:r>
            <a:r>
              <a:rPr lang="en-US" sz="2000" b="1"/>
              <a:t>. </a:t>
            </a:r>
            <a:r>
              <a:rPr lang="en-US" sz="2000" b="1" smtClean="0"/>
              <a:t>          Aplastic</a:t>
            </a:r>
            <a:r>
              <a:rPr lang="en-US" sz="2000" b="1" dirty="0"/>
              <a:t> Anemia.</a:t>
            </a:r>
            <a:endParaRPr lang="en-US" sz="2000" dirty="0"/>
          </a:p>
          <a:p>
            <a:r>
              <a:rPr lang="en-US" sz="2000" dirty="0"/>
              <a:t>Colchicine is contraindicated in patients with a known hypersensitivity to the drug, in those with serious gastrointestinal, renal, hepatic, or cardiac disorders, and in those with blood </a:t>
            </a:r>
            <a:r>
              <a:rPr lang="en-US" sz="2000" dirty="0" err="1"/>
              <a:t>dyscrasias</a:t>
            </a:r>
            <a:r>
              <a:rPr lang="en-US" sz="2000" dirty="0"/>
              <a:t> such as aplastic anemia.</a:t>
            </a:r>
          </a:p>
          <a:p>
            <a:r>
              <a:rPr lang="en-US" sz="2000" dirty="0"/>
              <a:t>Options A, C, and D all have joint pain as one of the symptoms, so the use of colchicine helps in reducing the inflammation of the joint.</a:t>
            </a:r>
          </a:p>
          <a:p>
            <a:r>
              <a:rPr sz="2000" dirty="0" smtClean="0">
                <a:solidFill>
                  <a:srgbClr val="00B050"/>
                </a:solidFill>
              </a:rPr>
              <a:t>     </a:t>
            </a:r>
          </a:p>
        </p:txBody>
      </p:sp>
    </p:spTree>
    <p:extLst>
      <p:ext uri="{BB962C8B-B14F-4D97-AF65-F5344CB8AC3E}">
        <p14:creationId xmlns:p14="http://schemas.microsoft.com/office/powerpoint/2010/main" xmlns="" val="3637253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8. A client taking probenecid is complaining of gout pain. Which of the following medication should the nurse expect to be administered?</a:t>
            </a:r>
            <a:endParaRPr lang="en-US" sz="2000" dirty="0" smtClean="0">
              <a:solidFill>
                <a:srgbClr val="002060"/>
              </a:solidFill>
            </a:endParaRPr>
          </a:p>
        </p:txBody>
      </p:sp>
      <p:sp>
        <p:nvSpPr>
          <p:cNvPr id="19459" name="Text Placeholder 9"/>
          <p:cNvSpPr>
            <a:spLocks noGrp="1"/>
          </p:cNvSpPr>
          <p:nvPr>
            <p:ph type="body" sz="quarter" idx="13"/>
          </p:nvPr>
        </p:nvSpPr>
        <p:spPr>
          <a:xfrm>
            <a:off x="1288310" y="1601461"/>
            <a:ext cx="9880600" cy="2049463"/>
          </a:xfrm>
        </p:spPr>
        <p:txBody>
          <a:bodyPr/>
          <a:lstStyle/>
          <a:p>
            <a:r>
              <a:rPr lang="en-US" sz="2000" dirty="0"/>
              <a:t>A. Acetaminophen (Tylenol).</a:t>
            </a:r>
            <a:br>
              <a:rPr lang="en-US" sz="2000" dirty="0"/>
            </a:br>
            <a:r>
              <a:rPr lang="en-US" sz="2000" dirty="0"/>
              <a:t>B. Aspirin (Ecotrin).</a:t>
            </a:r>
            <a:br>
              <a:rPr lang="en-US" sz="2000" dirty="0"/>
            </a:br>
            <a:r>
              <a:rPr lang="en-US" sz="2000" dirty="0"/>
              <a:t>C. </a:t>
            </a:r>
            <a:r>
              <a:rPr lang="en-US" sz="2000" dirty="0" err="1"/>
              <a:t>Orphenadrine</a:t>
            </a:r>
            <a:r>
              <a:rPr lang="en-US" sz="2000" dirty="0"/>
              <a:t> (</a:t>
            </a:r>
            <a:r>
              <a:rPr lang="en-US" sz="2000" dirty="0" err="1"/>
              <a:t>Norflex</a:t>
            </a:r>
            <a:r>
              <a:rPr lang="en-US" sz="2000" dirty="0"/>
              <a:t>).</a:t>
            </a:r>
            <a:br>
              <a:rPr lang="en-US" sz="2000" dirty="0"/>
            </a:br>
            <a:r>
              <a:rPr lang="en-US" sz="2000" dirty="0"/>
              <a:t>D. </a:t>
            </a:r>
            <a:r>
              <a:rPr lang="en-US" sz="2000" dirty="0" err="1"/>
              <a:t>Tizanidine</a:t>
            </a:r>
            <a:r>
              <a:rPr lang="en-US" sz="2000" dirty="0"/>
              <a:t> (</a:t>
            </a:r>
            <a:r>
              <a:rPr lang="en-US" sz="2000" dirty="0" err="1"/>
              <a:t>Zanaflex</a:t>
            </a:r>
            <a:r>
              <a:rPr lang="en-US" sz="2000" dirty="0"/>
              <a:t>).</a:t>
            </a:r>
            <a:endParaRPr lang="en-US" sz="2000" dirty="0" smtClean="0"/>
          </a:p>
        </p:txBody>
      </p:sp>
      <p:sp>
        <p:nvSpPr>
          <p:cNvPr id="9" name="Text Placeholder 8"/>
          <p:cNvSpPr>
            <a:spLocks noGrp="1"/>
          </p:cNvSpPr>
          <p:nvPr>
            <p:ph type="body" sz="half" idx="2"/>
          </p:nvPr>
        </p:nvSpPr>
        <p:spPr>
          <a:xfrm>
            <a:off x="1738313" y="4557604"/>
            <a:ext cx="10453687" cy="1704975"/>
          </a:xfrm>
        </p:spPr>
        <p:txBody>
          <a:bodyPr>
            <a:normAutofit fontScale="85000" lnSpcReduction="20000"/>
          </a:bodyPr>
          <a:lstStyle/>
          <a:p>
            <a:r>
              <a:rPr sz="2400" b="1" dirty="0" smtClean="0">
                <a:solidFill>
                  <a:srgbClr val="00B050"/>
                </a:solidFill>
              </a:rPr>
              <a:t>The answer </a:t>
            </a:r>
            <a:r>
              <a:rPr sz="2400" b="1" smtClean="0">
                <a:solidFill>
                  <a:srgbClr val="00B050"/>
                </a:solidFill>
              </a:rPr>
              <a:t>is  </a:t>
            </a:r>
            <a:r>
              <a:rPr lang="en-US" sz="2400" b="1" smtClean="0"/>
              <a:t>A</a:t>
            </a:r>
            <a:r>
              <a:rPr lang="en-US" sz="2400" b="1" dirty="0"/>
              <a:t>.</a:t>
            </a:r>
            <a:r>
              <a:rPr lang="en-US" sz="2400" b="1"/>
              <a:t> </a:t>
            </a:r>
            <a:r>
              <a:rPr lang="en-US" sz="2400" b="1" smtClean="0"/>
              <a:t>          Acetaminophen </a:t>
            </a:r>
            <a:r>
              <a:rPr lang="en-US" sz="2400" b="1" dirty="0"/>
              <a:t>(Tylenol).</a:t>
            </a:r>
            <a:endParaRPr lang="en-US" sz="2400" dirty="0"/>
          </a:p>
          <a:p>
            <a:r>
              <a:rPr lang="en-US" sz="2400" dirty="0"/>
              <a:t>The concurrent use of </a:t>
            </a:r>
            <a:r>
              <a:rPr lang="en-US" sz="2400" dirty="0" err="1"/>
              <a:t>antigout</a:t>
            </a:r>
            <a:r>
              <a:rPr lang="en-US" sz="2400" dirty="0"/>
              <a:t> medications and aspirin causes an increase in the uric acid level in the body; The client should be instructed to use acetaminophen (Tylenol) if prescribed rather than aspirin.</a:t>
            </a:r>
          </a:p>
          <a:p>
            <a:r>
              <a:rPr lang="en-US" sz="2400" dirty="0"/>
              <a:t>Options C and D are skeletal muscle relaxant medications.</a:t>
            </a:r>
          </a:p>
          <a:p>
            <a:r>
              <a:rPr sz="2400" smtClean="0">
                <a:solidFill>
                  <a:srgbClr val="00B050"/>
                </a:solidFill>
              </a:rPr>
              <a:t>         </a:t>
            </a:r>
            <a:r>
              <a:rPr sz="2400" smtClean="0">
                <a:solidFill>
                  <a:srgbClr val="00B050"/>
                </a:solidFill>
              </a:rPr>
              <a:t>  </a:t>
            </a:r>
            <a:endParaRPr sz="2400" dirty="0" smtClean="0">
              <a:solidFill>
                <a:srgbClr val="00B050"/>
              </a:solidFill>
            </a:endParaRPr>
          </a:p>
        </p:txBody>
      </p:sp>
    </p:spTree>
    <p:extLst>
      <p:ext uri="{BB962C8B-B14F-4D97-AF65-F5344CB8AC3E}">
        <p14:creationId xmlns:p14="http://schemas.microsoft.com/office/powerpoint/2010/main" xmlns="" val="1374494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ustom 1">
      <a:majorFont>
        <a:latin typeface="Palatino Linotype"/>
        <a:ea typeface=""/>
        <a:cs typeface=""/>
      </a:majorFont>
      <a:minorFont>
        <a:latin typeface="Palatino Linotype"/>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107</TotalTime>
  <Words>934</Words>
  <Application>Microsoft Office PowerPoint</Application>
  <PresentationFormat>Custom</PresentationFormat>
  <Paragraphs>125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Wisp</vt:lpstr>
      <vt:lpstr>Pharmacology  Musculoskeletal Medications   MCQs</vt:lpstr>
      <vt:lpstr>1. A nurse is providing instructions to a client receiving Baclofen (Lioresal). Which of the following would be included in the teaching plan?</vt:lpstr>
      <vt:lpstr>2. A nurse is analyzing the laboratory studies on a client receivingDantrolene Sodium (Dantrium). Which of the following laboratory test would identify an adverse effect associated with the use of the medication?</vt:lpstr>
      <vt:lpstr>3. A nurse is caring for a client who is receiving Cyclobenzaprinehydrochloride (Flexeril) for the treatment of muscle spasm. Which of the following medical condition is contraindicated with the use of the medication?</vt:lpstr>
      <vt:lpstr>4. A client is receiving Methocarbamol (Robaxin) as an adjunct to physical therapy for the relief of painful muscle discomfort. Which of the following is not true regarding with the use of the medication?</vt:lpstr>
      <vt:lpstr>5. Allopurinol (Zyloprim) is prescribed for a client for the treatment of gout. And the nurse is providing medication instructions. The nurse tells the client to? A. Take the medication</vt:lpstr>
      <vt:lpstr>6. A client is prescribed Colchicine. After taking three doses, the client complaints of nausea, vomiting, and loose bowel stools. Which of the following should the client do?</vt:lpstr>
      <vt:lpstr>7. Colchicine is prescribed for a client with gout. The nurse reviews the client’s record, knowing that this medication would be used in caution in which of the following medical condition?</vt:lpstr>
      <vt:lpstr>8. A client taking probenecid is complaining of gout pain. Which of the following medication should the nurse expect to be administered?</vt:lpstr>
      <vt:lpstr>9. Gold sodium thiomalate is prescribed to a client with rheumatoid arthritis. Which of the following side effects indicates an overdosage of the medication?</vt:lpstr>
      <vt:lpstr>10. Gold salt toxicity can be reversed using which medication?</vt:lpstr>
      <vt:lpstr>11. Adalimumab (Humira) is given to a client for the treatment of rheumatoid arthritis. Which of the following side effect is associated with the medication?</vt:lpstr>
      <vt:lpstr>12. A client receiving Azathioprine (Imuran) complains of hair loss. The nurse tells the client that?</vt:lpstr>
      <vt:lpstr>13. The client is about to start the treatment for juvenile rheumatoid arthritis. Before the administration of etanercept (Enbrel), it is important for the nurse to:</vt:lpstr>
      <vt:lpstr>14. A nurse is giving medicinal instructions to a female client receiving Leflunomide (Arava). Which of the following is an appropriate instruction with the use of the medication?</vt:lpstr>
      <vt:lpstr>15. A client with rheumatoid arthritis is receiving Hydroxychloroquine(Plaquenil) in the recent months. The nurse tells the client to visit which of the following while on the treatment?</vt:lpstr>
      <vt:lpstr>16. A client has just been prescribed with Methotrexate (Trexall) for the treatment of rheumatoid arthritis who did not respond to any other treatment. An important reminder for the client is to?</vt:lpstr>
      <vt:lpstr>17. A client who is taking Methotrexate (Trexall) ask the nurse on what is the appropriate activity while taking the medication. The nurse advise the client to play which activity?</vt:lpstr>
      <vt:lpstr>18. The nurse is reviewing the client’s history who is about to take Methotrexate. Which of the following drugs can be safely administered together with methotrexate?</vt:lpstr>
      <vt:lpstr>19. Alendronate (Fosamax) is given to a client with osteoporosis. The nurse advises the client to?</vt:lpstr>
      <vt:lpstr>20. A client with osteoporosis is asking the nurse regarding the use of Salmon calcitonin (Miacalcin) nasal spray. The nurse tells the client to do the following, except?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 MCQs</dc:title>
  <dc:creator>Kasiviswanathan</dc:creator>
  <cp:lastModifiedBy>Dr.V.KasiViswanathan</cp:lastModifiedBy>
  <cp:revision>11</cp:revision>
  <dcterms:created xsi:type="dcterms:W3CDTF">2016-10-06T09:38:42Z</dcterms:created>
  <dcterms:modified xsi:type="dcterms:W3CDTF">2016-10-10T14:30:21Z</dcterms:modified>
</cp:coreProperties>
</file>